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Bodoni MT" panose="02070603080606020203" pitchFamily="18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htcEgSK+DtYdTqDilKe6lNuZEO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F4A016-202A-4D6B-8837-F57F98345A47}" v="2" dt="2024-11-16T09:10:21.940"/>
  </p1510:revLst>
</p1510:revInfo>
</file>

<file path=ppt/tableStyles.xml><?xml version="1.0" encoding="utf-8"?>
<a:tblStyleLst xmlns:a="http://schemas.openxmlformats.org/drawingml/2006/main" def="{BE97654D-03FE-41B5-A490-EA9A5171A0F6}">
  <a:tblStyle styleId="{BE97654D-03FE-41B5-A490-EA9A5171A0F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Briglia" userId="d14549c4428869cb" providerId="LiveId" clId="{9AF4A016-202A-4D6B-8837-F57F98345A47}"/>
    <pc:docChg chg="undo custSel addSld delSld modSld">
      <pc:chgData name="Giovanni Briglia" userId="d14549c4428869cb" providerId="LiveId" clId="{9AF4A016-202A-4D6B-8837-F57F98345A47}" dt="2024-11-16T09:23:41.945" v="218" actId="1076"/>
      <pc:docMkLst>
        <pc:docMk/>
      </pc:docMkLst>
      <pc:sldChg chg="modSp mod">
        <pc:chgData name="Giovanni Briglia" userId="d14549c4428869cb" providerId="LiveId" clId="{9AF4A016-202A-4D6B-8837-F57F98345A47}" dt="2024-11-16T09:23:41.945" v="218" actId="1076"/>
        <pc:sldMkLst>
          <pc:docMk/>
          <pc:sldMk cId="0" sldId="256"/>
        </pc:sldMkLst>
        <pc:spChg chg="mod">
          <ac:chgData name="Giovanni Briglia" userId="d14549c4428869cb" providerId="LiveId" clId="{9AF4A016-202A-4D6B-8837-F57F98345A47}" dt="2024-11-16T09:10:21.967" v="123" actId="27636"/>
          <ac:spMkLst>
            <pc:docMk/>
            <pc:sldMk cId="0" sldId="256"/>
            <ac:spMk id="91" creationId="{00000000-0000-0000-0000-000000000000}"/>
          </ac:spMkLst>
        </pc:spChg>
        <pc:cxnChg chg="mod">
          <ac:chgData name="Giovanni Briglia" userId="d14549c4428869cb" providerId="LiveId" clId="{9AF4A016-202A-4D6B-8837-F57F98345A47}" dt="2024-11-16T09:23:41.945" v="218" actId="1076"/>
          <ac:cxnSpMkLst>
            <pc:docMk/>
            <pc:sldMk cId="0" sldId="256"/>
            <ac:cxnSpMk id="95" creationId="{00000000-0000-0000-0000-000000000000}"/>
          </ac:cxnSpMkLst>
        </pc:cxnChg>
        <pc:cxnChg chg="mod">
          <ac:chgData name="Giovanni Briglia" userId="d14549c4428869cb" providerId="LiveId" clId="{9AF4A016-202A-4D6B-8837-F57F98345A47}" dt="2024-11-16T09:23:35.576" v="217" actId="1076"/>
          <ac:cxnSpMkLst>
            <pc:docMk/>
            <pc:sldMk cId="0" sldId="256"/>
            <ac:cxnSpMk id="96" creationId="{00000000-0000-0000-0000-000000000000}"/>
          </ac:cxnSpMkLst>
        </pc:cxnChg>
      </pc:sldChg>
      <pc:sldChg chg="modSp mod">
        <pc:chgData name="Giovanni Briglia" userId="d14549c4428869cb" providerId="LiveId" clId="{9AF4A016-202A-4D6B-8837-F57F98345A47}" dt="2024-11-16T09:10:31.038" v="126" actId="115"/>
        <pc:sldMkLst>
          <pc:docMk/>
          <pc:sldMk cId="0" sldId="257"/>
        </pc:sldMkLst>
        <pc:spChg chg="mod">
          <ac:chgData name="Giovanni Briglia" userId="d14549c4428869cb" providerId="LiveId" clId="{9AF4A016-202A-4D6B-8837-F57F98345A47}" dt="2024-11-16T09:10:31.038" v="126" actId="115"/>
          <ac:spMkLst>
            <pc:docMk/>
            <pc:sldMk cId="0" sldId="257"/>
            <ac:spMk id="102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02:36.957" v="35" actId="14100"/>
          <ac:spMkLst>
            <pc:docMk/>
            <pc:sldMk cId="0" sldId="257"/>
            <ac:spMk id="104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03:14.673" v="37" actId="14100"/>
        <pc:sldMkLst>
          <pc:docMk/>
          <pc:sldMk cId="0" sldId="258"/>
        </pc:sldMkLst>
        <pc:spChg chg="mod">
          <ac:chgData name="Giovanni Briglia" userId="d14549c4428869cb" providerId="LiveId" clId="{9AF4A016-202A-4D6B-8837-F57F98345A47}" dt="2024-11-16T09:03:14.673" v="37" actId="14100"/>
          <ac:spMkLst>
            <pc:docMk/>
            <pc:sldMk cId="0" sldId="258"/>
            <ac:spMk id="112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03:54.583" v="48" actId="14100"/>
        <pc:sldMkLst>
          <pc:docMk/>
          <pc:sldMk cId="0" sldId="259"/>
        </pc:sldMkLst>
        <pc:spChg chg="mod">
          <ac:chgData name="Giovanni Briglia" userId="d14549c4428869cb" providerId="LiveId" clId="{9AF4A016-202A-4D6B-8837-F57F98345A47}" dt="2024-11-16T09:03:41.883" v="47" actId="20577"/>
          <ac:spMkLst>
            <pc:docMk/>
            <pc:sldMk cId="0" sldId="259"/>
            <ac:spMk id="118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03:54.583" v="48" actId="14100"/>
          <ac:spMkLst>
            <pc:docMk/>
            <pc:sldMk cId="0" sldId="259"/>
            <ac:spMk id="121" creationId="{00000000-0000-0000-0000-000000000000}"/>
          </ac:spMkLst>
        </pc:spChg>
        <pc:picChg chg="ord">
          <ac:chgData name="Giovanni Briglia" userId="d14549c4428869cb" providerId="LiveId" clId="{9AF4A016-202A-4D6B-8837-F57F98345A47}" dt="2024-11-16T09:03:27.949" v="38" actId="167"/>
          <ac:picMkLst>
            <pc:docMk/>
            <pc:sldMk cId="0" sldId="259"/>
            <ac:picMk id="122" creationId="{00000000-0000-0000-0000-000000000000}"/>
          </ac:picMkLst>
        </pc:picChg>
        <pc:picChg chg="ord">
          <ac:chgData name="Giovanni Briglia" userId="d14549c4428869cb" providerId="LiveId" clId="{9AF4A016-202A-4D6B-8837-F57F98345A47}" dt="2024-11-16T09:03:34.568" v="39" actId="167"/>
          <ac:picMkLst>
            <pc:docMk/>
            <pc:sldMk cId="0" sldId="259"/>
            <ac:picMk id="123" creationId="{00000000-0000-0000-0000-000000000000}"/>
          </ac:picMkLst>
        </pc:picChg>
      </pc:sldChg>
      <pc:sldChg chg="modSp mod">
        <pc:chgData name="Giovanni Briglia" userId="d14549c4428869cb" providerId="LiveId" clId="{9AF4A016-202A-4D6B-8837-F57F98345A47}" dt="2024-11-16T09:11:59.256" v="139" actId="5793"/>
        <pc:sldMkLst>
          <pc:docMk/>
          <pc:sldMk cId="0" sldId="260"/>
        </pc:sldMkLst>
        <pc:spChg chg="mod">
          <ac:chgData name="Giovanni Briglia" userId="d14549c4428869cb" providerId="LiveId" clId="{9AF4A016-202A-4D6B-8837-F57F98345A47}" dt="2024-11-16T09:11:59.256" v="139" actId="5793"/>
          <ac:spMkLst>
            <pc:docMk/>
            <pc:sldMk cId="0" sldId="260"/>
            <ac:spMk id="129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04:00.688" v="49" actId="14100"/>
          <ac:spMkLst>
            <pc:docMk/>
            <pc:sldMk cId="0" sldId="260"/>
            <ac:spMk id="131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05:19.213" v="86" actId="14100"/>
        <pc:sldMkLst>
          <pc:docMk/>
          <pc:sldMk cId="0" sldId="261"/>
        </pc:sldMkLst>
        <pc:spChg chg="mod">
          <ac:chgData name="Giovanni Briglia" userId="d14549c4428869cb" providerId="LiveId" clId="{9AF4A016-202A-4D6B-8837-F57F98345A47}" dt="2024-11-16T09:05:19.213" v="86" actId="14100"/>
          <ac:spMkLst>
            <pc:docMk/>
            <pc:sldMk cId="0" sldId="261"/>
            <ac:spMk id="139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13:46.533" v="140" actId="20577"/>
        <pc:sldMkLst>
          <pc:docMk/>
          <pc:sldMk cId="0" sldId="262"/>
        </pc:sldMkLst>
        <pc:spChg chg="mod">
          <ac:chgData name="Giovanni Briglia" userId="d14549c4428869cb" providerId="LiveId" clId="{9AF4A016-202A-4D6B-8837-F57F98345A47}" dt="2024-11-16T09:13:46.533" v="140" actId="20577"/>
          <ac:spMkLst>
            <pc:docMk/>
            <pc:sldMk cId="0" sldId="262"/>
            <ac:spMk id="145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05:29.547" v="87" actId="14100"/>
          <ac:spMkLst>
            <pc:docMk/>
            <pc:sldMk cId="0" sldId="262"/>
            <ac:spMk id="147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05:58.044" v="94" actId="255"/>
        <pc:sldMkLst>
          <pc:docMk/>
          <pc:sldMk cId="0" sldId="263"/>
        </pc:sldMkLst>
        <pc:spChg chg="mod">
          <ac:chgData name="Giovanni Briglia" userId="d14549c4428869cb" providerId="LiveId" clId="{9AF4A016-202A-4D6B-8837-F57F98345A47}" dt="2024-11-16T09:05:58.044" v="94" actId="255"/>
          <ac:spMkLst>
            <pc:docMk/>
            <pc:sldMk cId="0" sldId="263"/>
            <ac:spMk id="158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05:35.334" v="88" actId="14100"/>
          <ac:spMkLst>
            <pc:docMk/>
            <pc:sldMk cId="0" sldId="263"/>
            <ac:spMk id="160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14:45.294" v="141" actId="20577"/>
        <pc:sldMkLst>
          <pc:docMk/>
          <pc:sldMk cId="0" sldId="264"/>
        </pc:sldMkLst>
        <pc:spChg chg="mod">
          <ac:chgData name="Giovanni Briglia" userId="d14549c4428869cb" providerId="LiveId" clId="{9AF4A016-202A-4D6B-8837-F57F98345A47}" dt="2024-11-16T09:14:45.294" v="141" actId="20577"/>
          <ac:spMkLst>
            <pc:docMk/>
            <pc:sldMk cId="0" sldId="264"/>
            <ac:spMk id="166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06:04.037" v="95" actId="14100"/>
          <ac:spMkLst>
            <pc:docMk/>
            <pc:sldMk cId="0" sldId="264"/>
            <ac:spMk id="168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06:13.482" v="96" actId="14100"/>
        <pc:sldMkLst>
          <pc:docMk/>
          <pc:sldMk cId="0" sldId="265"/>
        </pc:sldMkLst>
        <pc:spChg chg="mod">
          <ac:chgData name="Giovanni Briglia" userId="d14549c4428869cb" providerId="LiveId" clId="{9AF4A016-202A-4D6B-8837-F57F98345A47}" dt="2024-11-16T09:06:13.482" v="96" actId="14100"/>
          <ac:spMkLst>
            <pc:docMk/>
            <pc:sldMk cId="0" sldId="265"/>
            <ac:spMk id="178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06:19.971" v="97" actId="14100"/>
        <pc:sldMkLst>
          <pc:docMk/>
          <pc:sldMk cId="0" sldId="266"/>
        </pc:sldMkLst>
        <pc:spChg chg="mod">
          <ac:chgData name="Giovanni Briglia" userId="d14549c4428869cb" providerId="LiveId" clId="{9AF4A016-202A-4D6B-8837-F57F98345A47}" dt="2024-11-16T09:06:19.971" v="97" actId="14100"/>
          <ac:spMkLst>
            <pc:docMk/>
            <pc:sldMk cId="0" sldId="266"/>
            <ac:spMk id="185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15:54.278" v="145" actId="1076"/>
        <pc:sldMkLst>
          <pc:docMk/>
          <pc:sldMk cId="0" sldId="267"/>
        </pc:sldMkLst>
        <pc:spChg chg="mod">
          <ac:chgData name="Giovanni Briglia" userId="d14549c4428869cb" providerId="LiveId" clId="{9AF4A016-202A-4D6B-8837-F57F98345A47}" dt="2024-11-16T09:06:31.135" v="98" actId="14100"/>
          <ac:spMkLst>
            <pc:docMk/>
            <pc:sldMk cId="0" sldId="267"/>
            <ac:spMk id="199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15:38.765" v="142" actId="1076"/>
          <ac:spMkLst>
            <pc:docMk/>
            <pc:sldMk cId="0" sldId="267"/>
            <ac:spMk id="202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15:44.779" v="144" actId="1076"/>
          <ac:spMkLst>
            <pc:docMk/>
            <pc:sldMk cId="0" sldId="267"/>
            <ac:spMk id="203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15:54.278" v="145" actId="1076"/>
          <ac:spMkLst>
            <pc:docMk/>
            <pc:sldMk cId="0" sldId="267"/>
            <ac:spMk id="204" creationId="{00000000-0000-0000-0000-000000000000}"/>
          </ac:spMkLst>
        </pc:spChg>
        <pc:picChg chg="mod">
          <ac:chgData name="Giovanni Briglia" userId="d14549c4428869cb" providerId="LiveId" clId="{9AF4A016-202A-4D6B-8837-F57F98345A47}" dt="2024-11-16T09:15:41.896" v="143" actId="1076"/>
          <ac:picMkLst>
            <pc:docMk/>
            <pc:sldMk cId="0" sldId="267"/>
            <ac:picMk id="201" creationId="{00000000-0000-0000-0000-000000000000}"/>
          </ac:picMkLst>
        </pc:picChg>
      </pc:sldChg>
      <pc:sldChg chg="modSp mod">
        <pc:chgData name="Giovanni Briglia" userId="d14549c4428869cb" providerId="LiveId" clId="{9AF4A016-202A-4D6B-8837-F57F98345A47}" dt="2024-11-16T09:16:33.803" v="150" actId="404"/>
        <pc:sldMkLst>
          <pc:docMk/>
          <pc:sldMk cId="0" sldId="268"/>
        </pc:sldMkLst>
        <pc:spChg chg="mod">
          <ac:chgData name="Giovanni Briglia" userId="d14549c4428869cb" providerId="LiveId" clId="{9AF4A016-202A-4D6B-8837-F57F98345A47}" dt="2024-11-16T09:16:33.803" v="150" actId="404"/>
          <ac:spMkLst>
            <pc:docMk/>
            <pc:sldMk cId="0" sldId="268"/>
            <ac:spMk id="210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06:35.542" v="99" actId="14100"/>
          <ac:spMkLst>
            <pc:docMk/>
            <pc:sldMk cId="0" sldId="268"/>
            <ac:spMk id="212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17:44.247" v="155" actId="1076"/>
        <pc:sldMkLst>
          <pc:docMk/>
          <pc:sldMk cId="0" sldId="269"/>
        </pc:sldMkLst>
        <pc:spChg chg="mod">
          <ac:chgData name="Giovanni Briglia" userId="d14549c4428869cb" providerId="LiveId" clId="{9AF4A016-202A-4D6B-8837-F57F98345A47}" dt="2024-11-16T09:17:22.899" v="152" actId="20577"/>
          <ac:spMkLst>
            <pc:docMk/>
            <pc:sldMk cId="0" sldId="269"/>
            <ac:spMk id="219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06:38.805" v="100" actId="14100"/>
          <ac:spMkLst>
            <pc:docMk/>
            <pc:sldMk cId="0" sldId="269"/>
            <ac:spMk id="221" creationId="{00000000-0000-0000-0000-000000000000}"/>
          </ac:spMkLst>
        </pc:spChg>
        <pc:graphicFrameChg chg="mod">
          <ac:chgData name="Giovanni Briglia" userId="d14549c4428869cb" providerId="LiveId" clId="{9AF4A016-202A-4D6B-8837-F57F98345A47}" dt="2024-11-16T09:17:29.586" v="153" actId="1076"/>
          <ac:graphicFrameMkLst>
            <pc:docMk/>
            <pc:sldMk cId="0" sldId="269"/>
            <ac:graphicFrameMk id="222" creationId="{00000000-0000-0000-0000-000000000000}"/>
          </ac:graphicFrameMkLst>
        </pc:graphicFrameChg>
        <pc:graphicFrameChg chg="mod">
          <ac:chgData name="Giovanni Briglia" userId="d14549c4428869cb" providerId="LiveId" clId="{9AF4A016-202A-4D6B-8837-F57F98345A47}" dt="2024-11-16T09:17:44.247" v="155" actId="1076"/>
          <ac:graphicFrameMkLst>
            <pc:docMk/>
            <pc:sldMk cId="0" sldId="269"/>
            <ac:graphicFrameMk id="223" creationId="{00000000-0000-0000-0000-000000000000}"/>
          </ac:graphicFrameMkLst>
        </pc:graphicFrameChg>
      </pc:sldChg>
      <pc:sldChg chg="modSp mod">
        <pc:chgData name="Giovanni Briglia" userId="d14549c4428869cb" providerId="LiveId" clId="{9AF4A016-202A-4D6B-8837-F57F98345A47}" dt="2024-11-16T09:06:43.995" v="101" actId="14100"/>
        <pc:sldMkLst>
          <pc:docMk/>
          <pc:sldMk cId="0" sldId="270"/>
        </pc:sldMkLst>
        <pc:spChg chg="mod">
          <ac:chgData name="Giovanni Briglia" userId="d14549c4428869cb" providerId="LiveId" clId="{9AF4A016-202A-4D6B-8837-F57F98345A47}" dt="2024-11-16T09:06:43.995" v="101" actId="14100"/>
          <ac:spMkLst>
            <pc:docMk/>
            <pc:sldMk cId="0" sldId="270"/>
            <ac:spMk id="230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07:20.534" v="102" actId="14100"/>
        <pc:sldMkLst>
          <pc:docMk/>
          <pc:sldMk cId="0" sldId="271"/>
        </pc:sldMkLst>
        <pc:spChg chg="mod">
          <ac:chgData name="Giovanni Briglia" userId="d14549c4428869cb" providerId="LiveId" clId="{9AF4A016-202A-4D6B-8837-F57F98345A47}" dt="2024-11-16T09:07:20.534" v="102" actId="14100"/>
          <ac:spMkLst>
            <pc:docMk/>
            <pc:sldMk cId="0" sldId="271"/>
            <ac:spMk id="239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07:23.752" v="103" actId="14100"/>
        <pc:sldMkLst>
          <pc:docMk/>
          <pc:sldMk cId="0" sldId="272"/>
        </pc:sldMkLst>
        <pc:spChg chg="mod">
          <ac:chgData name="Giovanni Briglia" userId="d14549c4428869cb" providerId="LiveId" clId="{9AF4A016-202A-4D6B-8837-F57F98345A47}" dt="2024-11-16T09:07:23.752" v="103" actId="14100"/>
          <ac:spMkLst>
            <pc:docMk/>
            <pc:sldMk cId="0" sldId="272"/>
            <ac:spMk id="248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19:51.485" v="182" actId="20577"/>
        <pc:sldMkLst>
          <pc:docMk/>
          <pc:sldMk cId="0" sldId="273"/>
        </pc:sldMkLst>
        <pc:spChg chg="mod">
          <ac:chgData name="Giovanni Briglia" userId="d14549c4428869cb" providerId="LiveId" clId="{9AF4A016-202A-4D6B-8837-F57F98345A47}" dt="2024-11-16T09:19:51.485" v="182" actId="20577"/>
          <ac:spMkLst>
            <pc:docMk/>
            <pc:sldMk cId="0" sldId="273"/>
            <ac:spMk id="256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07:26.877" v="104" actId="14100"/>
          <ac:spMkLst>
            <pc:docMk/>
            <pc:sldMk cId="0" sldId="273"/>
            <ac:spMk id="258" creationId="{00000000-0000-0000-0000-000000000000}"/>
          </ac:spMkLst>
        </pc:spChg>
      </pc:sldChg>
      <pc:sldChg chg="modSp mod">
        <pc:chgData name="Giovanni Briglia" userId="d14549c4428869cb" providerId="LiveId" clId="{9AF4A016-202A-4D6B-8837-F57F98345A47}" dt="2024-11-16T09:20:42.976" v="202" actId="20577"/>
        <pc:sldMkLst>
          <pc:docMk/>
          <pc:sldMk cId="0" sldId="274"/>
        </pc:sldMkLst>
        <pc:spChg chg="mod">
          <ac:chgData name="Giovanni Briglia" userId="d14549c4428869cb" providerId="LiveId" clId="{9AF4A016-202A-4D6B-8837-F57F98345A47}" dt="2024-11-16T09:10:21.962" v="122" actId="27636"/>
          <ac:spMkLst>
            <pc:docMk/>
            <pc:sldMk cId="0" sldId="274"/>
            <ac:spMk id="264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07:30.530" v="105" actId="14100"/>
          <ac:spMkLst>
            <pc:docMk/>
            <pc:sldMk cId="0" sldId="274"/>
            <ac:spMk id="266" creationId="{00000000-0000-0000-0000-000000000000}"/>
          </ac:spMkLst>
        </pc:spChg>
        <pc:spChg chg="mod">
          <ac:chgData name="Giovanni Briglia" userId="d14549c4428869cb" providerId="LiveId" clId="{9AF4A016-202A-4D6B-8837-F57F98345A47}" dt="2024-11-16T09:20:42.976" v="202" actId="20577"/>
          <ac:spMkLst>
            <pc:docMk/>
            <pc:sldMk cId="0" sldId="274"/>
            <ac:spMk id="267" creationId="{00000000-0000-0000-0000-000000000000}"/>
          </ac:spMkLst>
        </pc:spChg>
        <pc:picChg chg="mod">
          <ac:chgData name="Giovanni Briglia" userId="d14549c4428869cb" providerId="LiveId" clId="{9AF4A016-202A-4D6B-8837-F57F98345A47}" dt="2024-11-16T09:20:04.884" v="183" actId="1076"/>
          <ac:picMkLst>
            <pc:docMk/>
            <pc:sldMk cId="0" sldId="274"/>
            <ac:picMk id="268" creationId="{00000000-0000-0000-0000-000000000000}"/>
          </ac:picMkLst>
        </pc:picChg>
      </pc:sldChg>
      <pc:sldChg chg="modSp mod">
        <pc:chgData name="Giovanni Briglia" userId="d14549c4428869cb" providerId="LiveId" clId="{9AF4A016-202A-4D6B-8837-F57F98345A47}" dt="2024-11-16T09:07:34.838" v="106" actId="14100"/>
        <pc:sldMkLst>
          <pc:docMk/>
          <pc:sldMk cId="0" sldId="275"/>
        </pc:sldMkLst>
        <pc:spChg chg="mod">
          <ac:chgData name="Giovanni Briglia" userId="d14549c4428869cb" providerId="LiveId" clId="{9AF4A016-202A-4D6B-8837-F57F98345A47}" dt="2024-11-16T09:07:34.838" v="106" actId="14100"/>
          <ac:spMkLst>
            <pc:docMk/>
            <pc:sldMk cId="0" sldId="275"/>
            <ac:spMk id="276" creationId="{00000000-0000-0000-0000-000000000000}"/>
          </ac:spMkLst>
        </pc:spChg>
      </pc:sldChg>
      <pc:sldChg chg="modSp add del mod">
        <pc:chgData name="Giovanni Briglia" userId="d14549c4428869cb" providerId="LiveId" clId="{9AF4A016-202A-4D6B-8837-F57F98345A47}" dt="2024-11-16T09:22:51.264" v="216" actId="2696"/>
        <pc:sldMkLst>
          <pc:docMk/>
          <pc:sldMk cId="3520247227" sldId="276"/>
        </pc:sldMkLst>
        <pc:picChg chg="mod">
          <ac:chgData name="Giovanni Briglia" userId="d14549c4428869cb" providerId="LiveId" clId="{9AF4A016-202A-4D6B-8837-F57F98345A47}" dt="2024-11-16T09:22:46.749" v="215" actId="1076"/>
          <ac:picMkLst>
            <pc:docMk/>
            <pc:sldMk cId="3520247227" sldId="276"/>
            <ac:picMk id="268" creationId="{521CA441-1417-7B51-F160-F1CD40ED6DA7}"/>
          </ac:picMkLst>
        </pc:picChg>
        <pc:cxnChg chg="mod">
          <ac:chgData name="Giovanni Briglia" userId="d14549c4428869cb" providerId="LiveId" clId="{9AF4A016-202A-4D6B-8837-F57F98345A47}" dt="2024-11-16T09:22:46.226" v="214" actId="14100"/>
          <ac:cxnSpMkLst>
            <pc:docMk/>
            <pc:sldMk cId="3520247227" sldId="276"/>
            <ac:cxnSpMk id="269" creationId="{1D43EED5-C36A-EB66-8946-326FB42A2A4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473295b9a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1473295b9a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3be80bee9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313be80bee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3bde33ef0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313bde33ef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3bde33ef0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causal reasoning improves RL regardless of exploration strategy</a:t>
            </a:r>
            <a:endParaRPr/>
          </a:p>
        </p:txBody>
      </p:sp>
      <p:sp>
        <p:nvSpPr>
          <p:cNvPr id="235" name="Google Shape;235;g313bde33ef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3bde33ef0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313bde33ef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3bde33ef0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313bde33ef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3bde33ef0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313bde33ef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46add7d3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146add7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46add7d3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146add7d3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3be80bee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313be80bee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3be80bee9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13be80bee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3be80bee9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13be80bee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3bde33ef0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13bde33ef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giovanni.briglia@unimore.i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-50" y="1977825"/>
            <a:ext cx="12192000" cy="13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t-IT" sz="4600" b="1" i="1"/>
              <a:t>Improving Reinforcement Learning-based Autonomous Agents with Causal Models</a:t>
            </a:r>
            <a:endParaRPr sz="4600"/>
          </a:p>
        </p:txBody>
      </p:sp>
      <p:sp>
        <p:nvSpPr>
          <p:cNvPr id="89" name="Google Shape;89;p1"/>
          <p:cNvSpPr txBox="1"/>
          <p:nvPr/>
        </p:nvSpPr>
        <p:spPr>
          <a:xfrm>
            <a:off x="0" y="4965616"/>
            <a:ext cx="12192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 2024 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25th International Conference on Principles and Practice of Multi-Agent Systems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Kyoto | November 21, 2024</a:t>
            </a:r>
            <a:endParaRPr sz="2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101674" y="3554113"/>
            <a:ext cx="9804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7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it-IT" sz="6000" b="1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Giovanni Briglia</a:t>
            </a:r>
            <a:r>
              <a:rPr lang="it-IT" sz="6000" b="1" i="1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it-IT" sz="6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Marco Lippi</a:t>
            </a:r>
            <a:r>
              <a:rPr lang="it-IT" sz="6000" b="1" i="1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it-IT" sz="6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Stefano Mariani</a:t>
            </a:r>
            <a:r>
              <a:rPr lang="it-IT" sz="6000" b="1" i="1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it-IT" sz="6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Franco Zambonelli</a:t>
            </a:r>
            <a:r>
              <a:rPr lang="it-IT" sz="6000" b="1" i="1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229"/>
            <a:ext cx="4917908" cy="19865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1445770" y="4452412"/>
            <a:ext cx="9116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it-IT" sz="1800" b="0" i="1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it-IT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Modena and Reggio Emilia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it-IT" sz="1800" b="0" i="1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it-IT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Firenze</a:t>
            </a:r>
            <a:endParaRPr sz="1800" b="0" i="1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6000" b="1" i="1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63863" y="-9228"/>
            <a:ext cx="2128137" cy="19865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"/>
          <p:cNvCxnSpPr/>
          <p:nvPr/>
        </p:nvCxnSpPr>
        <p:spPr>
          <a:xfrm>
            <a:off x="3557550" y="4866928"/>
            <a:ext cx="507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1"/>
          <p:cNvCxnSpPr/>
          <p:nvPr/>
        </p:nvCxnSpPr>
        <p:spPr>
          <a:xfrm>
            <a:off x="3533700" y="3306343"/>
            <a:ext cx="507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 i="1"/>
              <a:t> Custom environment</a:t>
            </a:r>
            <a:r>
              <a:rPr lang="it-IT"/>
              <a:t>: Super Mario vs. Bowsers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/>
              <a:t> </a:t>
            </a:r>
            <a:r>
              <a:rPr lang="it-IT" i="1"/>
              <a:t>Sparse reward</a:t>
            </a:r>
            <a:r>
              <a:rPr lang="it-IT"/>
              <a:t> scheme: -1: lose | +1: win | 0: otherwise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/>
              <a:t> Partially Observable Markov Decision Process (</a:t>
            </a:r>
            <a:r>
              <a:rPr lang="it-IT" i="1"/>
              <a:t>POMDP</a:t>
            </a:r>
            <a:r>
              <a:rPr lang="it-IT"/>
              <a:t>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4" name="Google Shape;17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Case Study - Environment</a:t>
            </a:r>
            <a:endParaRPr sz="6000" b="1">
              <a:solidFill>
                <a:srgbClr val="2E75B5"/>
              </a:solidFill>
            </a:endParaRPr>
          </a:p>
        </p:txBody>
      </p:sp>
      <p:sp>
        <p:nvSpPr>
          <p:cNvPr id="175" name="Google Shape;17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10</a:t>
            </a:fld>
            <a:endParaRPr/>
          </a:p>
        </p:txBody>
      </p:sp>
      <p:pic>
        <p:nvPicPr>
          <p:cNvPr id="176" name="Google Shape;176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758" r="13751"/>
          <a:stretch/>
        </p:blipFill>
        <p:spPr>
          <a:xfrm>
            <a:off x="2396550" y="3095600"/>
            <a:ext cx="3360300" cy="30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l="14584" r="14584"/>
          <a:stretch/>
        </p:blipFill>
        <p:spPr>
          <a:xfrm>
            <a:off x="6480410" y="3095602"/>
            <a:ext cx="3283200" cy="30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35761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473295b9a_1_12"/>
          <p:cNvSpPr txBox="1">
            <a:spLocks noGrp="1"/>
          </p:cNvSpPr>
          <p:nvPr>
            <p:ph type="title"/>
          </p:nvPr>
        </p:nvSpPr>
        <p:spPr>
          <a:xfrm>
            <a:off x="838200" y="3951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Case Study: Causal Inference</a:t>
            </a:r>
            <a:endParaRPr sz="6000"/>
          </a:p>
        </p:txBody>
      </p:sp>
      <p:sp>
        <p:nvSpPr>
          <p:cNvPr id="184" name="Google Shape;184;g31473295b9a_1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11</a:t>
            </a:fld>
            <a:endParaRPr/>
          </a:p>
        </p:txBody>
      </p:sp>
      <p:sp>
        <p:nvSpPr>
          <p:cNvPr id="185" name="Google Shape;185;g31473295b9a_1_12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36676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  <p:pic>
        <p:nvPicPr>
          <p:cNvPr id="186" name="Google Shape;186;g31473295b9a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14650"/>
            <a:ext cx="11887201" cy="201989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1473295b9a_1_12"/>
          <p:cNvSpPr/>
          <p:nvPr/>
        </p:nvSpPr>
        <p:spPr>
          <a:xfrm rot="5400000">
            <a:off x="2659325" y="-14925"/>
            <a:ext cx="258900" cy="5238300"/>
          </a:xfrm>
          <a:prstGeom prst="leftBrace">
            <a:avLst>
              <a:gd name="adj1" fmla="val 50000"/>
              <a:gd name="adj2" fmla="val 501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31473295b9a_1_12"/>
          <p:cNvSpPr/>
          <p:nvPr/>
        </p:nvSpPr>
        <p:spPr>
          <a:xfrm rot="5400000">
            <a:off x="7242475" y="630675"/>
            <a:ext cx="274800" cy="3947100"/>
          </a:xfrm>
          <a:prstGeom prst="leftBrace">
            <a:avLst>
              <a:gd name="adj1" fmla="val 50000"/>
              <a:gd name="adj2" fmla="val 505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31473295b9a_1_12"/>
          <p:cNvSpPr/>
          <p:nvPr/>
        </p:nvSpPr>
        <p:spPr>
          <a:xfrm rot="5400000">
            <a:off x="10010725" y="1809525"/>
            <a:ext cx="274800" cy="1589400"/>
          </a:xfrm>
          <a:prstGeom prst="leftBrace">
            <a:avLst>
              <a:gd name="adj1" fmla="val 50000"/>
              <a:gd name="adj2" fmla="val 505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31473295b9a_1_12"/>
          <p:cNvSpPr txBox="1"/>
          <p:nvPr/>
        </p:nvSpPr>
        <p:spPr>
          <a:xfrm>
            <a:off x="1794275" y="1894125"/>
            <a:ext cx="198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</a:t>
            </a:r>
            <a:endParaRPr/>
          </a:p>
        </p:txBody>
      </p:sp>
      <p:sp>
        <p:nvSpPr>
          <p:cNvPr id="191" name="Google Shape;191;g31473295b9a_1_12"/>
          <p:cNvSpPr txBox="1"/>
          <p:nvPr/>
        </p:nvSpPr>
        <p:spPr>
          <a:xfrm>
            <a:off x="6192925" y="1850325"/>
            <a:ext cx="237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 Masks</a:t>
            </a:r>
            <a:endParaRPr/>
          </a:p>
        </p:txBody>
      </p:sp>
      <p:sp>
        <p:nvSpPr>
          <p:cNvPr id="192" name="Google Shape;192;g31473295b9a_1_12"/>
          <p:cNvSpPr txBox="1"/>
          <p:nvPr/>
        </p:nvSpPr>
        <p:spPr>
          <a:xfrm>
            <a:off x="9106225" y="1517925"/>
            <a:ext cx="2083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Constrained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 Space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3be80bee9_0_4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it-IT" sz="6000" b="1" dirty="0">
                <a:solidFill>
                  <a:srgbClr val="2E75B5"/>
                </a:solidFill>
              </a:rPr>
              <a:t>Case of Study: Evaluation</a:t>
            </a:r>
            <a:endParaRPr sz="6000" dirty="0"/>
          </a:p>
        </p:txBody>
      </p:sp>
      <p:sp>
        <p:nvSpPr>
          <p:cNvPr id="198" name="Google Shape;198;g313be80bee9_0_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12</a:t>
            </a:fld>
            <a:endParaRPr/>
          </a:p>
        </p:txBody>
      </p:sp>
      <p:sp>
        <p:nvSpPr>
          <p:cNvPr id="199" name="Google Shape;199;g313be80bee9_0_47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27532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  <p:pic>
        <p:nvPicPr>
          <p:cNvPr id="200" name="Google Shape;200;g313be80bee9_0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8075" y="2966913"/>
            <a:ext cx="4467799" cy="335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13be80bee9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788" y="2955144"/>
            <a:ext cx="3816126" cy="317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13be80bee9_0_47"/>
          <p:cNvSpPr txBox="1"/>
          <p:nvPr/>
        </p:nvSpPr>
        <p:spPr>
          <a:xfrm>
            <a:off x="518181" y="1680866"/>
            <a:ext cx="39000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r>
              <a:rPr lang="it-IT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Q-Learning</a:t>
            </a:r>
            <a:endParaRPr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Q-Networks</a:t>
            </a:r>
            <a:endParaRPr sz="22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13be80bee9_0_47"/>
          <p:cNvSpPr txBox="1"/>
          <p:nvPr/>
        </p:nvSpPr>
        <p:spPr>
          <a:xfrm>
            <a:off x="4655914" y="1690825"/>
            <a:ext cx="39000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 Strategies</a:t>
            </a:r>
            <a:r>
              <a:rPr lang="it-IT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Epsilon-</a:t>
            </a:r>
            <a:r>
              <a:rPr lang="it-IT" sz="24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r>
              <a:rPr lang="it-IT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(EG)</a:t>
            </a:r>
            <a:endParaRPr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sz="24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it-IT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4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Annealing</a:t>
            </a:r>
            <a:r>
              <a:rPr lang="it-IT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(SA)</a:t>
            </a:r>
            <a:endParaRPr sz="22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13be80bee9_0_47"/>
          <p:cNvSpPr txBox="1"/>
          <p:nvPr/>
        </p:nvSpPr>
        <p:spPr>
          <a:xfrm>
            <a:off x="7988808" y="1727985"/>
            <a:ext cx="43293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Boltzmann Machine (BM)</a:t>
            </a:r>
            <a:endParaRPr sz="24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Thompson Sampling (TS)</a:t>
            </a:r>
            <a:endParaRPr sz="22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5400"/>
              <a:buFont typeface="Calibri"/>
              <a:buNone/>
            </a:pPr>
            <a:r>
              <a:rPr lang="it-IT" sz="5400" b="1" dirty="0">
                <a:solidFill>
                  <a:srgbClr val="2E75B5"/>
                </a:solidFill>
              </a:rPr>
              <a:t>Evaluation Setup - </a:t>
            </a:r>
            <a:r>
              <a:rPr lang="it-IT" sz="5400" b="1" dirty="0" err="1">
                <a:solidFill>
                  <a:srgbClr val="2E75B5"/>
                </a:solidFill>
              </a:rPr>
              <a:t>Technicality</a:t>
            </a:r>
            <a:endParaRPr dirty="0"/>
          </a:p>
        </p:txBody>
      </p:sp>
      <p:sp>
        <p:nvSpPr>
          <p:cNvPr id="210" name="Google Shape;210;p15"/>
          <p:cNvSpPr txBox="1">
            <a:spLocks noGrp="1"/>
          </p:cNvSpPr>
          <p:nvPr>
            <p:ph type="body" idx="1"/>
          </p:nvPr>
        </p:nvSpPr>
        <p:spPr>
          <a:xfrm>
            <a:off x="838200" y="1685925"/>
            <a:ext cx="10515600" cy="4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9494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are </a:t>
            </a:r>
            <a:r>
              <a:rPr lang="it-IT" dirty="0" err="1"/>
              <a:t>averaged</a:t>
            </a:r>
            <a:r>
              <a:rPr lang="it-IT" dirty="0"/>
              <a:t> over 10 games (</a:t>
            </a:r>
            <a:r>
              <a:rPr lang="it-IT" dirty="0" err="1"/>
              <a:t>seeds</a:t>
            </a:r>
            <a:r>
              <a:rPr lang="it-IT" dirty="0"/>
              <a:t>)</a:t>
            </a:r>
            <a:endParaRPr dirty="0"/>
          </a:p>
          <a:p>
            <a:pPr marL="228600" lvl="0" indent="-19494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single game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generated</a:t>
            </a:r>
            <a:r>
              <a:rPr lang="it-IT" dirty="0"/>
              <a:t> (</a:t>
            </a:r>
            <a:r>
              <a:rPr lang="it-IT" dirty="0" err="1"/>
              <a:t>same</a:t>
            </a:r>
            <a:r>
              <a:rPr lang="it-IT" dirty="0"/>
              <a:t> game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seed</a:t>
            </a:r>
            <a:r>
              <a:rPr lang="it-IT" dirty="0"/>
              <a:t>)</a:t>
            </a:r>
            <a:endParaRPr dirty="0"/>
          </a:p>
          <a:p>
            <a:pPr marL="228600" lvl="0" indent="-19494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i="1" dirty="0"/>
              <a:t> </a:t>
            </a:r>
            <a:r>
              <a:rPr lang="it-IT" dirty="0" err="1"/>
              <a:t>Metrics</a:t>
            </a:r>
            <a:r>
              <a:rPr lang="it-IT" i="1" dirty="0"/>
              <a:t> </a:t>
            </a:r>
            <a:r>
              <a:rPr lang="it-IT" dirty="0"/>
              <a:t>(in </a:t>
            </a:r>
            <a:r>
              <a:rPr lang="it-IT" dirty="0" err="1"/>
              <a:t>terms</a:t>
            </a:r>
            <a:r>
              <a:rPr lang="it-IT" dirty="0"/>
              <a:t> of IQM): </a:t>
            </a:r>
            <a:endParaRPr dirty="0"/>
          </a:p>
          <a:p>
            <a:pPr marL="685800" lvl="1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i="1" dirty="0" err="1"/>
              <a:t>episodic</a:t>
            </a:r>
            <a:r>
              <a:rPr lang="it-IT" i="1" dirty="0"/>
              <a:t> </a:t>
            </a:r>
            <a:r>
              <a:rPr lang="it-IT" i="1" dirty="0" err="1"/>
              <a:t>reward</a:t>
            </a:r>
            <a:r>
              <a:rPr lang="it-IT" dirty="0"/>
              <a:t>: max = +1</a:t>
            </a:r>
            <a:endParaRPr dirty="0"/>
          </a:p>
          <a:p>
            <a:pPr marL="685800" lvl="1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i="1" dirty="0"/>
              <a:t>cumulative </a:t>
            </a:r>
            <a:r>
              <a:rPr lang="it-IT" i="1" dirty="0" err="1"/>
              <a:t>reward</a:t>
            </a:r>
            <a:r>
              <a:rPr lang="it-IT" dirty="0"/>
              <a:t>: max = #episodes</a:t>
            </a:r>
            <a:endParaRPr dirty="0"/>
          </a:p>
          <a:p>
            <a:pPr marL="685800" lvl="1" indent="-266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it-IT" i="1" dirty="0"/>
              <a:t>#actions to complete </a:t>
            </a:r>
            <a:r>
              <a:rPr lang="it-IT" i="1" dirty="0" err="1"/>
              <a:t>episode</a:t>
            </a:r>
            <a:endParaRPr i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it-IT" i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it-IT" sz="2000" dirty="0" err="1"/>
              <a:t>Further</a:t>
            </a:r>
            <a:r>
              <a:rPr lang="it-IT" sz="2000" dirty="0"/>
              <a:t> </a:t>
            </a:r>
            <a:r>
              <a:rPr lang="it-IT" sz="2000" dirty="0" err="1"/>
              <a:t>details</a:t>
            </a:r>
            <a:r>
              <a:rPr lang="it-IT" sz="2000" dirty="0"/>
              <a:t> </a:t>
            </a:r>
            <a:r>
              <a:rPr lang="it-IT" sz="2000" dirty="0" err="1"/>
              <a:t>regarding</a:t>
            </a:r>
            <a:r>
              <a:rPr lang="it-IT" sz="2000" dirty="0"/>
              <a:t> </a:t>
            </a:r>
            <a:r>
              <a:rPr lang="it-IT" sz="2000" dirty="0" err="1"/>
              <a:t>parameters</a:t>
            </a:r>
            <a:r>
              <a:rPr lang="it-IT" sz="2000" dirty="0"/>
              <a:t>, </a:t>
            </a:r>
            <a:r>
              <a:rPr lang="it-IT" sz="2000" dirty="0" err="1"/>
              <a:t>hyper-parameters</a:t>
            </a:r>
            <a:r>
              <a:rPr lang="it-IT" sz="2000" dirty="0"/>
              <a:t> and more can be </a:t>
            </a:r>
            <a:r>
              <a:rPr lang="it-IT" sz="2000" dirty="0" err="1"/>
              <a:t>found</a:t>
            </a:r>
            <a:r>
              <a:rPr lang="it-IT" sz="2000" dirty="0"/>
              <a:t> in the paper. </a:t>
            </a:r>
            <a:endParaRPr sz="20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i="1"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13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293608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  <p:sp>
        <p:nvSpPr>
          <p:cNvPr id="213" name="Google Shape;213;p15"/>
          <p:cNvSpPr txBox="1"/>
          <p:nvPr/>
        </p:nvSpPr>
        <p:spPr>
          <a:xfrm>
            <a:off x="0" y="0"/>
            <a:ext cx="30000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Case Study - Experiments</a:t>
            </a:r>
            <a:endParaRPr sz="6000" b="1">
              <a:solidFill>
                <a:srgbClr val="2E75B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body" idx="1"/>
          </p:nvPr>
        </p:nvSpPr>
        <p:spPr>
          <a:xfrm>
            <a:off x="838200" y="1500201"/>
            <a:ext cx="10515600" cy="46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RQ1-RQ2-RQ3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it-IT" dirty="0"/>
              <a:t>To </a:t>
            </a:r>
            <a:r>
              <a:rPr lang="it-IT" dirty="0" err="1"/>
              <a:t>answer</a:t>
            </a:r>
            <a:r>
              <a:rPr lang="it-IT" dirty="0"/>
              <a:t> RQ4</a:t>
            </a:r>
            <a:endParaRPr sz="3600" dirty="0"/>
          </a:p>
        </p:txBody>
      </p:sp>
      <p:sp>
        <p:nvSpPr>
          <p:cNvPr id="220" name="Google Shape;22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14</a:t>
            </a:fld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33018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  <p:graphicFrame>
        <p:nvGraphicFramePr>
          <p:cNvPr id="222" name="Google Shape;222;p21"/>
          <p:cNvGraphicFramePr/>
          <p:nvPr>
            <p:extLst>
              <p:ext uri="{D42A27DB-BD31-4B8C-83A1-F6EECF244321}">
                <p14:modId xmlns:p14="http://schemas.microsoft.com/office/powerpoint/2010/main" val="3411836625"/>
              </p:ext>
            </p:extLst>
          </p:nvPr>
        </p:nvGraphicFramePr>
        <p:xfrm>
          <a:off x="838188" y="2575344"/>
          <a:ext cx="10515625" cy="1121175"/>
        </p:xfrm>
        <a:graphic>
          <a:graphicData uri="http://schemas.openxmlformats.org/drawingml/2006/table">
            <a:tbl>
              <a:tblPr firstRow="1" bandRow="1">
                <a:noFill/>
                <a:tableStyleId>{BE97654D-03FE-41B5-A490-EA9A5171A0F6}</a:tableStyleId>
              </a:tblPr>
              <a:tblGrid>
                <a:gridCol w="210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Type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Causal Discovery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Exploration Strategy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u="none" strike="noStrike" cap="none"/>
                        <a:t>Environment size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#Enemies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7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Grid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/>
                        <a:t>Offline, Online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EG, TS, SA, BM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5x5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2, 5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7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Offline, Online</a:t>
                      </a:r>
                      <a:endParaRPr sz="16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600"/>
                        <a:t>EG, TS, SA, BM</a:t>
                      </a:r>
                      <a:endParaRPr sz="16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10x10</a:t>
                      </a:r>
                      <a:endParaRPr/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/>
                        <a:t>2, 5, 10</a:t>
                      </a:r>
                      <a:endParaRPr dirty="0"/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3" name="Google Shape;223;p21"/>
          <p:cNvGraphicFramePr/>
          <p:nvPr>
            <p:extLst>
              <p:ext uri="{D42A27DB-BD31-4B8C-83A1-F6EECF244321}">
                <p14:modId xmlns:p14="http://schemas.microsoft.com/office/powerpoint/2010/main" val="2163377364"/>
              </p:ext>
            </p:extLst>
          </p:nvPr>
        </p:nvGraphicFramePr>
        <p:xfrm>
          <a:off x="838187" y="4645183"/>
          <a:ext cx="10515600" cy="1249710"/>
        </p:xfrm>
        <a:graphic>
          <a:graphicData uri="http://schemas.openxmlformats.org/drawingml/2006/table">
            <a:tbl>
              <a:tblPr firstRow="1" bandRow="1">
                <a:noFill/>
                <a:tableStyleId>{BE97654D-03FE-41B5-A490-EA9A5171A0F6}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9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Type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/>
                        <a:t>Transfer Learning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Causal Discovery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Exploration Strategy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u="none" strike="noStrike" cap="none"/>
                        <a:t>Environment size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#Enemies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Maze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Yes, No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Offline, Online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EG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5x5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2, 5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5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Yes, No</a:t>
                      </a:r>
                      <a:endParaRPr sz="16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Offline, Online</a:t>
                      </a:r>
                      <a:endParaRPr sz="16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EG</a:t>
                      </a:r>
                      <a:endParaRPr sz="1600"/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/>
                        <a:t>10x10</a:t>
                      </a:r>
                      <a:endParaRPr/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/>
                        <a:t>2, 5, 10</a:t>
                      </a:r>
                      <a:endParaRPr dirty="0"/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3bde33ef0_0_50"/>
          <p:cNvSpPr txBox="1">
            <a:spLocks noGrp="1"/>
          </p:cNvSpPr>
          <p:nvPr>
            <p:ph type="title"/>
          </p:nvPr>
        </p:nvSpPr>
        <p:spPr>
          <a:xfrm>
            <a:off x="838200" y="384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5400"/>
              <a:buFont typeface="Calibri"/>
              <a:buNone/>
            </a:pPr>
            <a:r>
              <a:rPr lang="it-IT" sz="5200" b="1">
                <a:solidFill>
                  <a:srgbClr val="2E75B5"/>
                </a:solidFill>
              </a:rPr>
              <a:t>RQ1) CDRL vs. Vanilla RL</a:t>
            </a:r>
            <a:endParaRPr sz="5200"/>
          </a:p>
        </p:txBody>
      </p:sp>
      <p:sp>
        <p:nvSpPr>
          <p:cNvPr id="229" name="Google Shape;229;g313bde33ef0_0_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15</a:t>
            </a:fld>
            <a:endParaRPr/>
          </a:p>
        </p:txBody>
      </p:sp>
      <p:sp>
        <p:nvSpPr>
          <p:cNvPr id="230" name="Google Shape;230;g313bde33ef0_0_50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31189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  <p:pic>
        <p:nvPicPr>
          <p:cNvPr id="231" name="Google Shape;231;g313bde33ef0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375" y="2602988"/>
            <a:ext cx="9135698" cy="371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13bde33ef0_0_50"/>
          <p:cNvSpPr txBox="1"/>
          <p:nvPr/>
        </p:nvSpPr>
        <p:spPr>
          <a:xfrm>
            <a:off x="838200" y="1677800"/>
            <a:ext cx="10515600" cy="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causally-augmented agent demonstrates improved efficiency and effectiveness from the very early stages.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3bde33ef0_0_59"/>
          <p:cNvSpPr txBox="1">
            <a:spLocks noGrp="1"/>
          </p:cNvSpPr>
          <p:nvPr>
            <p:ph type="title"/>
          </p:nvPr>
        </p:nvSpPr>
        <p:spPr>
          <a:xfrm>
            <a:off x="838200" y="384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5400"/>
              <a:buFont typeface="Calibri"/>
              <a:buNone/>
            </a:pPr>
            <a:r>
              <a:rPr lang="it-IT" sz="4800" b="1">
                <a:solidFill>
                  <a:srgbClr val="2E75B5"/>
                </a:solidFill>
              </a:rPr>
              <a:t>RQ2) CDRL vs. Exploration Strategies</a:t>
            </a:r>
            <a:endParaRPr sz="4800" b="1">
              <a:solidFill>
                <a:srgbClr val="2E75B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5400"/>
              <a:buFont typeface="Calibri"/>
              <a:buNone/>
            </a:pPr>
            <a:r>
              <a:rPr lang="it-IT" sz="4800" b="1">
                <a:solidFill>
                  <a:srgbClr val="2E75B5"/>
                </a:solidFill>
              </a:rPr>
              <a:t>RQ3) Online vs. Offline Causal Discovery</a:t>
            </a:r>
            <a:endParaRPr sz="4800" b="1">
              <a:solidFill>
                <a:srgbClr val="2E75B5"/>
              </a:solidFill>
            </a:endParaRPr>
          </a:p>
        </p:txBody>
      </p:sp>
      <p:sp>
        <p:nvSpPr>
          <p:cNvPr id="238" name="Google Shape;238;g313bde33ef0_0_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16</a:t>
            </a:fld>
            <a:endParaRPr/>
          </a:p>
        </p:txBody>
      </p:sp>
      <p:sp>
        <p:nvSpPr>
          <p:cNvPr id="239" name="Google Shape;239;g313bde33ef0_0_59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19302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  <p:pic>
        <p:nvPicPr>
          <p:cNvPr id="240" name="Google Shape;240;g313bde33ef0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100" y="1760112"/>
            <a:ext cx="6865700" cy="4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13bde33ef0_0_59"/>
          <p:cNvSpPr txBox="1"/>
          <p:nvPr/>
        </p:nvSpPr>
        <p:spPr>
          <a:xfrm>
            <a:off x="838200" y="1919600"/>
            <a:ext cx="37758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Causal reasoning enhances any exploration strategy.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Offline CD outperforms the Online CD approach in both Q-Learning and DQN.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3bde33ef0_0_72"/>
          <p:cNvSpPr txBox="1">
            <a:spLocks noGrp="1"/>
          </p:cNvSpPr>
          <p:nvPr>
            <p:ph type="title"/>
          </p:nvPr>
        </p:nvSpPr>
        <p:spPr>
          <a:xfrm>
            <a:off x="79625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5400"/>
              <a:buFont typeface="Calibri"/>
              <a:buNone/>
            </a:pPr>
            <a:r>
              <a:rPr lang="it-IT" sz="5200" b="1">
                <a:solidFill>
                  <a:srgbClr val="2E75B5"/>
                </a:solidFill>
              </a:rPr>
              <a:t>RQ4) Generalisation</a:t>
            </a:r>
            <a:endParaRPr sz="5200"/>
          </a:p>
        </p:txBody>
      </p:sp>
      <p:sp>
        <p:nvSpPr>
          <p:cNvPr id="247" name="Google Shape;247;g313bde33ef0_0_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17</a:t>
            </a:fld>
            <a:endParaRPr/>
          </a:p>
        </p:txBody>
      </p:sp>
      <p:sp>
        <p:nvSpPr>
          <p:cNvPr id="248" name="Google Shape;248;g313bde33ef0_0_72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430768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  <p:pic>
        <p:nvPicPr>
          <p:cNvPr id="249" name="Google Shape;249;g313bde33ef0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897" y="1325700"/>
            <a:ext cx="6648902" cy="503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13bde33ef0_0_72"/>
          <p:cNvSpPr txBox="1"/>
          <p:nvPr/>
        </p:nvSpPr>
        <p:spPr>
          <a:xfrm>
            <a:off x="838200" y="1352100"/>
            <a:ext cx="3866700" cy="4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Augmented-causal agents perform similarly, regardless of whether knowledge is transferred.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in Q-Learning and DQN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3bde33ef0_0_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Conclusions</a:t>
            </a:r>
            <a:endParaRPr sz="6000" b="1">
              <a:solidFill>
                <a:srgbClr val="2E75B5"/>
              </a:solidFill>
            </a:endParaRPr>
          </a:p>
        </p:txBody>
      </p:sp>
      <p:sp>
        <p:nvSpPr>
          <p:cNvPr id="256" name="Google Shape;256;g313bde33ef0_0_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 i="1" dirty="0"/>
              <a:t>TL;DR</a:t>
            </a:r>
            <a:r>
              <a:rPr lang="it-IT" dirty="0"/>
              <a:t>: CDRL beats RL in performances and </a:t>
            </a:r>
            <a:r>
              <a:rPr lang="it-IT" dirty="0" err="1"/>
              <a:t>generalisation</a:t>
            </a:r>
            <a:r>
              <a:rPr lang="it-IT" dirty="0"/>
              <a:t> capabilities.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2921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propose to </a:t>
            </a:r>
            <a:r>
              <a:rPr lang="it-IT" dirty="0" err="1"/>
              <a:t>augment</a:t>
            </a:r>
            <a:r>
              <a:rPr lang="it-IT" dirty="0"/>
              <a:t> RL agents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dirty="0" err="1"/>
              <a:t>causal</a:t>
            </a:r>
            <a:r>
              <a:rPr lang="it-IT" dirty="0"/>
              <a:t> model of core-</a:t>
            </a:r>
            <a:r>
              <a:rPr lang="it-IT" dirty="0" err="1"/>
              <a:t>environment</a:t>
            </a:r>
            <a:r>
              <a:rPr lang="it-IT" dirty="0"/>
              <a:t> dynamics, </a:t>
            </a:r>
            <a:r>
              <a:rPr lang="it-IT" dirty="0" err="1"/>
              <a:t>employed</a:t>
            </a:r>
            <a:r>
              <a:rPr lang="it-IT" dirty="0"/>
              <a:t> to prune the </a:t>
            </a:r>
            <a:r>
              <a:rPr lang="it-IT" dirty="0" err="1"/>
              <a:t>exploration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.  </a:t>
            </a:r>
            <a:r>
              <a:rPr lang="it-IT" dirty="0" err="1"/>
              <a:t>Peculiarities</a:t>
            </a:r>
            <a:r>
              <a:rPr lang="it-IT" dirty="0"/>
              <a:t>:</a:t>
            </a:r>
            <a:endParaRPr dirty="0"/>
          </a:p>
          <a:p>
            <a:pPr marL="1098550" lvl="0" indent="-514350" algn="l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it-IT" sz="2600" dirty="0" err="1"/>
              <a:t>Improves</a:t>
            </a:r>
            <a:r>
              <a:rPr lang="it-IT" sz="2600" dirty="0"/>
              <a:t> the learning </a:t>
            </a:r>
            <a:r>
              <a:rPr lang="it-IT" sz="2600" dirty="0" err="1"/>
              <a:t>process</a:t>
            </a:r>
            <a:r>
              <a:rPr lang="it-IT" sz="2600" dirty="0"/>
              <a:t> </a:t>
            </a:r>
            <a:r>
              <a:rPr lang="it-IT" sz="2600" dirty="0" err="1"/>
              <a:t>both</a:t>
            </a:r>
            <a:r>
              <a:rPr lang="it-IT" sz="2600" dirty="0"/>
              <a:t> in </a:t>
            </a:r>
            <a:r>
              <a:rPr lang="it-IT" sz="2600" dirty="0" err="1"/>
              <a:t>efficacy</a:t>
            </a:r>
            <a:r>
              <a:rPr lang="it-IT" sz="2600" dirty="0"/>
              <a:t> and </a:t>
            </a:r>
            <a:r>
              <a:rPr lang="it-IT" sz="2600" dirty="0" err="1"/>
              <a:t>efficiency</a:t>
            </a:r>
            <a:endParaRPr lang="it-IT" sz="2600" dirty="0"/>
          </a:p>
          <a:p>
            <a:pPr marL="1098550" lvl="0" indent="-514350" algn="l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it-IT" sz="2600" dirty="0" err="1"/>
              <a:t>Improves</a:t>
            </a:r>
            <a:r>
              <a:rPr lang="it-IT" sz="2600" dirty="0"/>
              <a:t> the </a:t>
            </a:r>
            <a:r>
              <a:rPr lang="it-IT" sz="2600" dirty="0" err="1"/>
              <a:t>generalisation</a:t>
            </a:r>
            <a:r>
              <a:rPr lang="it-IT" sz="2600" dirty="0"/>
              <a:t> capabilities</a:t>
            </a:r>
            <a:endParaRPr lang="it-IT" sz="1800" dirty="0"/>
          </a:p>
          <a:p>
            <a:pPr marL="1098550" lvl="0" indent="-514350" algn="l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it-IT" sz="2600" i="1" dirty="0"/>
              <a:t>Bonus</a:t>
            </a:r>
            <a:r>
              <a:rPr lang="it-IT" sz="2600" dirty="0"/>
              <a:t>: Offline </a:t>
            </a:r>
            <a:r>
              <a:rPr lang="it-IT" sz="2600" dirty="0" err="1"/>
              <a:t>Causal</a:t>
            </a:r>
            <a:r>
              <a:rPr lang="it-IT" sz="2600" dirty="0"/>
              <a:t> Discovery → </a:t>
            </a:r>
            <a:r>
              <a:rPr lang="it-IT" sz="2600" dirty="0" err="1"/>
              <a:t>it</a:t>
            </a:r>
            <a:r>
              <a:rPr lang="it-IT" sz="2600" dirty="0"/>
              <a:t> </a:t>
            </a:r>
            <a:r>
              <a:rPr lang="it-IT" sz="2600" dirty="0" err="1"/>
              <a:t>avoids</a:t>
            </a:r>
            <a:r>
              <a:rPr lang="it-IT" sz="2600" dirty="0"/>
              <a:t> re-learning the </a:t>
            </a:r>
            <a:r>
              <a:rPr lang="it-IT" sz="2600" dirty="0" err="1"/>
              <a:t>causal</a:t>
            </a:r>
            <a:r>
              <a:rPr lang="it-IT" sz="2600" dirty="0"/>
              <a:t> model </a:t>
            </a:r>
            <a:r>
              <a:rPr lang="it-IT" sz="2600" dirty="0" err="1"/>
              <a:t>when</a:t>
            </a:r>
            <a:r>
              <a:rPr lang="it-IT" sz="2600" dirty="0"/>
              <a:t> the </a:t>
            </a:r>
            <a:r>
              <a:rPr lang="it-IT" sz="2600" dirty="0" err="1"/>
              <a:t>environment</a:t>
            </a:r>
            <a:r>
              <a:rPr lang="it-IT" sz="2600" dirty="0"/>
              <a:t> </a:t>
            </a:r>
            <a:r>
              <a:rPr lang="it-IT" sz="2600" dirty="0" err="1"/>
              <a:t>changes</a:t>
            </a:r>
            <a:r>
              <a:rPr lang="it-IT" sz="2600" dirty="0"/>
              <a:t>. </a:t>
            </a:r>
            <a:endParaRPr sz="2600" dirty="0"/>
          </a:p>
        </p:txBody>
      </p:sp>
      <p:sp>
        <p:nvSpPr>
          <p:cNvPr id="257" name="Google Shape;257;g313bde33ef0_0_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18</a:t>
            </a:fld>
            <a:endParaRPr/>
          </a:p>
        </p:txBody>
      </p:sp>
      <p:sp>
        <p:nvSpPr>
          <p:cNvPr id="258" name="Google Shape;258;g313bde33ef0_0_87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44905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3bde33ef0_0_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ct val="100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Limitations and </a:t>
            </a:r>
            <a:endParaRPr sz="6000" b="1">
              <a:solidFill>
                <a:srgbClr val="2E75B5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ct val="100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Future Developments</a:t>
            </a:r>
            <a:endParaRPr sz="6000" b="1">
              <a:solidFill>
                <a:srgbClr val="2E75B5"/>
              </a:solidFill>
            </a:endParaRPr>
          </a:p>
        </p:txBody>
      </p:sp>
      <p:sp>
        <p:nvSpPr>
          <p:cNvPr id="264" name="Google Shape;264;g313bde33ef0_0_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it-IT" sz="3000" dirty="0"/>
              <a:t> </a:t>
            </a:r>
            <a:r>
              <a:rPr lang="it-IT" sz="3000" dirty="0" err="1"/>
              <a:t>Needed</a:t>
            </a:r>
            <a:r>
              <a:rPr lang="it-IT" sz="3000" dirty="0"/>
              <a:t> to more </a:t>
            </a:r>
            <a:r>
              <a:rPr lang="it-IT" sz="3000" dirty="0" err="1"/>
              <a:t>generalization</a:t>
            </a:r>
            <a:r>
              <a:rPr lang="it-IT" sz="3000" dirty="0"/>
              <a:t> </a:t>
            </a:r>
            <a:r>
              <a:rPr lang="it-IT" sz="3000" dirty="0" err="1"/>
              <a:t>tests</a:t>
            </a:r>
            <a:r>
              <a:rPr lang="it-IT" sz="3000" dirty="0"/>
              <a:t> </a:t>
            </a:r>
            <a:endParaRPr sz="3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000" dirty="0"/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it-IT" sz="3000" dirty="0"/>
              <a:t> </a:t>
            </a:r>
            <a:r>
              <a:rPr lang="it-IT" sz="3000" dirty="0" err="1"/>
              <a:t>Needed</a:t>
            </a:r>
            <a:r>
              <a:rPr lang="it-IT" sz="3000" dirty="0"/>
              <a:t> to </a:t>
            </a:r>
            <a:r>
              <a:rPr lang="it-IT" sz="3000" dirty="0" err="1"/>
              <a:t>improve</a:t>
            </a:r>
            <a:r>
              <a:rPr lang="it-IT" sz="3000" dirty="0"/>
              <a:t> the filter-</a:t>
            </a:r>
            <a:r>
              <a:rPr lang="it-IT" sz="3000" dirty="0" err="1"/>
              <a:t>based</a:t>
            </a:r>
            <a:r>
              <a:rPr lang="it-IT" sz="3000" dirty="0"/>
              <a:t> </a:t>
            </a:r>
            <a:r>
              <a:rPr lang="it-IT" sz="3000" dirty="0" err="1"/>
              <a:t>logic</a:t>
            </a:r>
            <a:endParaRPr sz="3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000" dirty="0"/>
          </a:p>
          <a:p>
            <a:pPr marL="228600" lvl="0" indent="-190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it-IT" sz="3000" dirty="0"/>
              <a:t> Handling </a:t>
            </a:r>
            <a:r>
              <a:rPr lang="it-IT" sz="3000" dirty="0" err="1"/>
              <a:t>continuous</a:t>
            </a:r>
            <a:r>
              <a:rPr lang="it-IT" sz="3000" dirty="0"/>
              <a:t> features in </a:t>
            </a:r>
            <a:r>
              <a:rPr lang="it-IT" sz="3000" dirty="0" err="1"/>
              <a:t>causal</a:t>
            </a:r>
            <a:r>
              <a:rPr lang="it-IT" sz="3000" dirty="0"/>
              <a:t> </a:t>
            </a:r>
            <a:r>
              <a:rPr lang="it-IT" sz="3000" dirty="0" err="1"/>
              <a:t>reasoning</a:t>
            </a:r>
            <a:endParaRPr sz="3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 dirty="0"/>
          </a:p>
        </p:txBody>
      </p:sp>
      <p:sp>
        <p:nvSpPr>
          <p:cNvPr id="265" name="Google Shape;265;g313bde33ef0_0_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19</a:t>
            </a:fld>
            <a:endParaRPr/>
          </a:p>
        </p:txBody>
      </p:sp>
      <p:sp>
        <p:nvSpPr>
          <p:cNvPr id="266" name="Google Shape;266;g313bde33ef0_0_80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49477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  <p:sp>
        <p:nvSpPr>
          <p:cNvPr id="267" name="Google Shape;267;g313bde33ef0_0_8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dirty="0" err="1"/>
              <a:t>Formalization</a:t>
            </a:r>
            <a:r>
              <a:rPr lang="it-IT" dirty="0"/>
              <a:t> of the core-</a:t>
            </a:r>
            <a:r>
              <a:rPr lang="it-IT" dirty="0" err="1"/>
              <a:t>environment</a:t>
            </a:r>
            <a:r>
              <a:rPr lang="it-IT" dirty="0"/>
              <a:t> dynamics</a:t>
            </a:r>
          </a:p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it-IT" dirty="0"/>
          </a:p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it-IT" dirty="0"/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§"/>
            </a:pPr>
            <a:r>
              <a:rPr lang="it-IT" dirty="0" err="1"/>
              <a:t>Continuous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Reasoning</a:t>
            </a:r>
            <a:r>
              <a:rPr lang="it-IT" dirty="0"/>
              <a:t> </a:t>
            </a: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§"/>
            </a:pPr>
            <a:endParaRPr lang="it-IT" dirty="0"/>
          </a:p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it-IT" dirty="0"/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SzPts val="2800"/>
              <a:buFont typeface="Wingdings" panose="05000000000000000000" pitchFamily="2" charset="2"/>
              <a:buChar char="§"/>
            </a:pPr>
            <a:r>
              <a:rPr lang="it-IT" dirty="0"/>
              <a:t>Multi-Agent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Reasoning</a:t>
            </a:r>
            <a:endParaRPr dirty="0"/>
          </a:p>
        </p:txBody>
      </p:sp>
      <p:pic>
        <p:nvPicPr>
          <p:cNvPr id="268" name="Google Shape;268;g313bde33ef0_0_80" descr="Immagine che contiene interni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924" y="5250275"/>
            <a:ext cx="2218301" cy="115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g313bde33ef0_0_80"/>
          <p:cNvCxnSpPr/>
          <p:nvPr/>
        </p:nvCxnSpPr>
        <p:spPr>
          <a:xfrm>
            <a:off x="5986075" y="2054225"/>
            <a:ext cx="1500" cy="274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46add7d39_0_0"/>
          <p:cNvSpPr txBox="1">
            <a:spLocks noGrp="1"/>
          </p:cNvSpPr>
          <p:nvPr>
            <p:ph type="title"/>
          </p:nvPr>
        </p:nvSpPr>
        <p:spPr>
          <a:xfrm>
            <a:off x="838200" y="384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Motivations &amp; Goals</a:t>
            </a:r>
            <a:endParaRPr sz="6000"/>
          </a:p>
        </p:txBody>
      </p:sp>
      <p:sp>
        <p:nvSpPr>
          <p:cNvPr id="102" name="Google Shape;102;g3146add7d39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 i="1" dirty="0" err="1"/>
              <a:t>Context</a:t>
            </a:r>
            <a:r>
              <a:rPr lang="it-IT" dirty="0"/>
              <a:t>: RL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established</a:t>
            </a:r>
            <a:r>
              <a:rPr lang="it-IT" dirty="0"/>
              <a:t> technique to build </a:t>
            </a:r>
            <a:r>
              <a:rPr lang="it-IT" dirty="0" err="1"/>
              <a:t>autonomous</a:t>
            </a:r>
            <a:r>
              <a:rPr lang="it-IT" dirty="0"/>
              <a:t> agents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 i="1" dirty="0" err="1"/>
              <a:t>Problem</a:t>
            </a:r>
            <a:r>
              <a:rPr lang="it-IT" dirty="0"/>
              <a:t>: Training RL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complex</a:t>
            </a:r>
            <a:endParaRPr dirty="0"/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it-IT" sz="2600" dirty="0"/>
              <a:t>duration → </a:t>
            </a:r>
            <a:r>
              <a:rPr lang="it-IT" sz="2600" i="1" u="sng" dirty="0"/>
              <a:t>time</a:t>
            </a:r>
            <a:endParaRPr sz="2600" i="1" u="sng" dirty="0"/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it-IT" sz="2600" dirty="0" err="1"/>
              <a:t>demanding</a:t>
            </a:r>
            <a:r>
              <a:rPr lang="it-IT" sz="2600" dirty="0"/>
              <a:t> → </a:t>
            </a:r>
            <a:r>
              <a:rPr lang="it-IT" sz="2600" i="1" u="sng" dirty="0" err="1"/>
              <a:t>resources</a:t>
            </a:r>
            <a:endParaRPr sz="2600" i="1" u="sng" dirty="0"/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it-IT" sz="2600" dirty="0" err="1"/>
              <a:t>especially</a:t>
            </a:r>
            <a:r>
              <a:rPr lang="it-IT" sz="2600" dirty="0"/>
              <a:t> due the </a:t>
            </a:r>
            <a:r>
              <a:rPr lang="it-IT" sz="2600" dirty="0" err="1"/>
              <a:t>needed</a:t>
            </a:r>
            <a:r>
              <a:rPr lang="it-IT" sz="2600" dirty="0"/>
              <a:t> of </a:t>
            </a:r>
            <a:r>
              <a:rPr lang="it-IT" sz="2600" dirty="0" err="1"/>
              <a:t>exhaustive</a:t>
            </a:r>
            <a:r>
              <a:rPr lang="it-IT" sz="2600" dirty="0"/>
              <a:t> </a:t>
            </a:r>
            <a:r>
              <a:rPr lang="it-IT" sz="2600" dirty="0" err="1"/>
              <a:t>exploration</a:t>
            </a:r>
            <a:r>
              <a:rPr lang="it-IT" sz="2600" dirty="0"/>
              <a:t> → </a:t>
            </a:r>
            <a:r>
              <a:rPr lang="it-IT" sz="2600" i="1" u="sng" dirty="0" err="1"/>
              <a:t>inefficiency</a:t>
            </a:r>
            <a:endParaRPr sz="2600" i="1" u="sng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it-IT" i="1" dirty="0" err="1"/>
              <a:t>Our</a:t>
            </a:r>
            <a:r>
              <a:rPr lang="it-IT" i="1" dirty="0"/>
              <a:t> </a:t>
            </a:r>
            <a:r>
              <a:rPr lang="it-IT" i="1" dirty="0" err="1"/>
              <a:t>contribution</a:t>
            </a:r>
            <a:r>
              <a:rPr lang="it-IT" dirty="0"/>
              <a:t>: </a:t>
            </a:r>
            <a:r>
              <a:rPr lang="it-IT" sz="3400" b="1" i="1" dirty="0">
                <a:latin typeface="Bodoni MT" panose="02070603080606020203" pitchFamily="18" charset="0"/>
                <a:ea typeface="Caveat"/>
                <a:cs typeface="Caveat"/>
                <a:sym typeface="Caveat"/>
              </a:rPr>
              <a:t>Can </a:t>
            </a:r>
            <a:r>
              <a:rPr lang="it-IT" sz="3400" b="1" i="1" dirty="0" err="1">
                <a:latin typeface="Bodoni MT" panose="02070603080606020203" pitchFamily="18" charset="0"/>
                <a:ea typeface="Caveat"/>
                <a:cs typeface="Caveat"/>
                <a:sym typeface="Caveat"/>
              </a:rPr>
              <a:t>causal</a:t>
            </a:r>
            <a:r>
              <a:rPr lang="it-IT" sz="3400" b="1" i="1" dirty="0">
                <a:latin typeface="Bodoni MT" panose="02070603080606020203" pitchFamily="18" charset="0"/>
                <a:ea typeface="Caveat"/>
                <a:cs typeface="Caveat"/>
                <a:sym typeface="Caveat"/>
              </a:rPr>
              <a:t> </a:t>
            </a:r>
            <a:r>
              <a:rPr lang="it-IT" sz="3400" b="1" i="1" dirty="0" err="1">
                <a:latin typeface="Bodoni MT" panose="02070603080606020203" pitchFamily="18" charset="0"/>
                <a:ea typeface="Caveat"/>
                <a:cs typeface="Caveat"/>
                <a:sym typeface="Caveat"/>
              </a:rPr>
              <a:t>reasoning</a:t>
            </a:r>
            <a:r>
              <a:rPr lang="it-IT" sz="3400" b="1" i="1" dirty="0">
                <a:latin typeface="Bodoni MT" panose="02070603080606020203" pitchFamily="18" charset="0"/>
                <a:ea typeface="Caveat"/>
                <a:cs typeface="Caveat"/>
                <a:sym typeface="Caveat"/>
              </a:rPr>
              <a:t> </a:t>
            </a:r>
            <a:r>
              <a:rPr lang="it-IT" sz="3400" b="1" i="1" dirty="0" err="1">
                <a:latin typeface="Bodoni MT" panose="02070603080606020203" pitchFamily="18" charset="0"/>
                <a:ea typeface="Caveat"/>
                <a:cs typeface="Caveat"/>
                <a:sym typeface="Caveat"/>
              </a:rPr>
              <a:t>improve</a:t>
            </a:r>
            <a:r>
              <a:rPr lang="it-IT" sz="3400" b="1" i="1" dirty="0">
                <a:latin typeface="Bodoni MT" panose="02070603080606020203" pitchFamily="18" charset="0"/>
                <a:ea typeface="Caveat"/>
                <a:cs typeface="Caveat"/>
                <a:sym typeface="Caveat"/>
              </a:rPr>
              <a:t> RL?</a:t>
            </a:r>
            <a:endParaRPr sz="3400" b="1" i="1" dirty="0">
              <a:latin typeface="Bodoni MT" panose="02070603080606020203" pitchFamily="18" charset="0"/>
              <a:ea typeface="Caveat"/>
              <a:cs typeface="Caveat"/>
              <a:sym typeface="Caveat"/>
            </a:endParaRPr>
          </a:p>
        </p:txBody>
      </p:sp>
      <p:sp>
        <p:nvSpPr>
          <p:cNvPr id="103" name="Google Shape;103;g3146add7d39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  <p:sp>
        <p:nvSpPr>
          <p:cNvPr id="104" name="Google Shape;104;g3146add7d39_0_0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49477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>
            <a:spLocks noGrp="1"/>
          </p:cNvSpPr>
          <p:nvPr>
            <p:ph type="title"/>
          </p:nvPr>
        </p:nvSpPr>
        <p:spPr>
          <a:xfrm>
            <a:off x="838200" y="1835100"/>
            <a:ext cx="10515600" cy="3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t-IT" b="1"/>
              <a:t>Thanks for the attention</a:t>
            </a:r>
            <a:endParaRPr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t-IT" sz="3500" i="1"/>
              <a:t>Corresponding author:</a:t>
            </a:r>
            <a:endParaRPr sz="3500" i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it-IT" sz="3500" i="1"/>
              <a:t>Giovanni Briglia - </a:t>
            </a:r>
            <a:r>
              <a:rPr lang="it-IT" sz="3500" i="1" u="sng">
                <a:solidFill>
                  <a:schemeClr val="hlink"/>
                </a:solidFill>
                <a:hlinkClick r:id="rId3"/>
              </a:rPr>
              <a:t>giovanni.briglia@unimore.it</a:t>
            </a:r>
            <a:r>
              <a:rPr lang="it-IT" sz="3500" i="1"/>
              <a:t> </a:t>
            </a:r>
            <a:endParaRPr sz="3500" i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20</a:t>
            </a:fld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339328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100" y="365125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5400"/>
              <a:buFont typeface="Calibri"/>
              <a:buNone/>
            </a:pPr>
            <a:r>
              <a:rPr lang="it-IT" sz="5300" b="1" dirty="0">
                <a:solidFill>
                  <a:srgbClr val="2E75B5"/>
                </a:solidFill>
              </a:rPr>
              <a:t>Background – </a:t>
            </a:r>
            <a:r>
              <a:rPr lang="it-IT" sz="5300" b="1" dirty="0" err="1">
                <a:solidFill>
                  <a:srgbClr val="2E75B5"/>
                </a:solidFill>
              </a:rPr>
              <a:t>Reinforcement</a:t>
            </a:r>
            <a:r>
              <a:rPr lang="it-IT" sz="5300" b="1" dirty="0">
                <a:solidFill>
                  <a:srgbClr val="2E75B5"/>
                </a:solidFill>
              </a:rPr>
              <a:t> Learning (RL)</a:t>
            </a:r>
            <a:endParaRPr sz="5300" dirty="0"/>
          </a:p>
        </p:txBody>
      </p:sp>
      <p:sp>
        <p:nvSpPr>
          <p:cNvPr id="110" name="Google Shape;1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  <p:pic>
        <p:nvPicPr>
          <p:cNvPr id="111" name="Google Shape;111;p2" descr="Immagine che contiene testo, linea, Carattere, diagramma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739" y="3769662"/>
            <a:ext cx="6506119" cy="25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4307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  <p:sp>
        <p:nvSpPr>
          <p:cNvPr id="113" name="Google Shape;113;p2"/>
          <p:cNvSpPr txBox="1"/>
          <p:nvPr/>
        </p:nvSpPr>
        <p:spPr>
          <a:xfrm>
            <a:off x="765500" y="1651775"/>
            <a:ext cx="11364600" cy="23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</a:t>
            </a: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Learning from experience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</a:t>
            </a: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Adaptability and cutting-edge applications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</a:t>
            </a: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Long training times, unsafe exploration, poor transferability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it-IT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Ineffective exploration can lead to dangerous states (e.g. game over) and missing rewards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 l="16957"/>
          <a:stretch/>
        </p:blipFill>
        <p:spPr>
          <a:xfrm>
            <a:off x="6932077" y="3220550"/>
            <a:ext cx="2767699" cy="18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>
            <a:alphaModFix/>
          </a:blip>
          <a:srcRect l="17266"/>
          <a:stretch/>
        </p:blipFill>
        <p:spPr>
          <a:xfrm>
            <a:off x="2086100" y="3263025"/>
            <a:ext cx="2694950" cy="183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>
            <a:spLocks noGrp="1"/>
          </p:cNvSpPr>
          <p:nvPr>
            <p:ph type="body" idx="4"/>
          </p:nvPr>
        </p:nvSpPr>
        <p:spPr>
          <a:xfrm>
            <a:off x="836612" y="1690688"/>
            <a:ext cx="10518900" cy="4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dirty="0"/>
              <a:t> </a:t>
            </a:r>
            <a:r>
              <a:rPr lang="it-IT" dirty="0" err="1"/>
              <a:t>Pearl’s</a:t>
            </a:r>
            <a:r>
              <a:rPr lang="it-IT" dirty="0"/>
              <a:t> Framework &amp; </a:t>
            </a:r>
            <a:r>
              <a:rPr lang="it-IT" dirty="0" err="1"/>
              <a:t>Structural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Models:</a:t>
            </a:r>
            <a:endParaRPr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it-IT" i="1" dirty="0"/>
              <a:t>Qualitative</a:t>
            </a:r>
            <a:r>
              <a:rPr lang="it-IT" dirty="0"/>
              <a:t>: </a:t>
            </a:r>
            <a:r>
              <a:rPr lang="it-IT" sz="2400" dirty="0" err="1"/>
              <a:t>Directed</a:t>
            </a:r>
            <a:r>
              <a:rPr lang="it-IT" sz="2400" dirty="0"/>
              <a:t> </a:t>
            </a:r>
            <a:r>
              <a:rPr lang="it-IT" sz="2400" dirty="0" err="1"/>
              <a:t>Acyclic</a:t>
            </a:r>
            <a:r>
              <a:rPr lang="it-IT" sz="2400" dirty="0"/>
              <a:t> </a:t>
            </a:r>
            <a:r>
              <a:rPr lang="it-IT" sz="2400" dirty="0" err="1"/>
              <a:t>Graph</a:t>
            </a:r>
            <a:r>
              <a:rPr lang="it-IT" sz="2400" dirty="0"/>
              <a:t> (DA</a:t>
            </a:r>
            <a:r>
              <a:rPr lang="it-IT" dirty="0"/>
              <a:t>G)</a:t>
            </a:r>
            <a:r>
              <a:rPr lang="it-IT" sz="2400" dirty="0"/>
              <a:t> </a:t>
            </a:r>
            <a:r>
              <a:rPr lang="it-IT" dirty="0"/>
              <a:t>→ </a:t>
            </a:r>
            <a:r>
              <a:rPr lang="it-IT" sz="2400" dirty="0"/>
              <a:t>cause-</a:t>
            </a:r>
            <a:r>
              <a:rPr lang="it-IT" sz="2400" dirty="0" err="1"/>
              <a:t>effect</a:t>
            </a:r>
            <a:r>
              <a:rPr lang="it-IT" sz="2400" dirty="0"/>
              <a:t> relations</a:t>
            </a:r>
            <a:endParaRPr sz="2400" dirty="0"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it-IT" i="1" dirty="0"/>
              <a:t>Quantitative</a:t>
            </a:r>
            <a:r>
              <a:rPr lang="it-IT" dirty="0"/>
              <a:t>: </a:t>
            </a:r>
            <a:r>
              <a:rPr lang="it-IT" dirty="0" err="1"/>
              <a:t>Structural</a:t>
            </a:r>
            <a:r>
              <a:rPr lang="it-IT" dirty="0"/>
              <a:t> Equation Models (</a:t>
            </a:r>
            <a:r>
              <a:rPr lang="it-IT" dirty="0" err="1"/>
              <a:t>SEMs</a:t>
            </a:r>
            <a:r>
              <a:rPr lang="it-IT" dirty="0"/>
              <a:t>) → </a:t>
            </a:r>
            <a:r>
              <a:rPr lang="it-IT" dirty="0" err="1"/>
              <a:t>influence</a:t>
            </a:r>
            <a:r>
              <a:rPr lang="it-IT" dirty="0"/>
              <a:t> </a:t>
            </a:r>
            <a:r>
              <a:rPr lang="it-IT" dirty="0" err="1"/>
              <a:t>quantifications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Discovery (</a:t>
            </a:r>
            <a:r>
              <a:rPr lang="it-IT" b="1" i="1" dirty="0"/>
              <a:t>Learning</a:t>
            </a:r>
            <a:r>
              <a:rPr lang="it-IT" i="1" dirty="0"/>
              <a:t>)</a:t>
            </a:r>
            <a:r>
              <a:rPr lang="it-IT" dirty="0"/>
              <a:t> and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Inference</a:t>
            </a:r>
            <a:r>
              <a:rPr lang="it-IT" dirty="0"/>
              <a:t> (</a:t>
            </a:r>
            <a:r>
              <a:rPr lang="it-IT" b="1" i="1" dirty="0" err="1"/>
              <a:t>Exploiting</a:t>
            </a:r>
            <a:r>
              <a:rPr lang="it-IT" i="1" dirty="0"/>
              <a:t>)</a:t>
            </a:r>
            <a:endParaRPr i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Reasoning</a:t>
            </a:r>
            <a:r>
              <a:rPr lang="it-IT" dirty="0"/>
              <a:t> in RL  </a:t>
            </a:r>
            <a:r>
              <a:rPr lang="it-IT" sz="2400" dirty="0"/>
              <a:t>→ from </a:t>
            </a:r>
            <a:r>
              <a:rPr lang="it-IT" sz="2400" dirty="0" err="1"/>
              <a:t>correlation</a:t>
            </a:r>
            <a:r>
              <a:rPr lang="it-IT" sz="2400" dirty="0"/>
              <a:t> to </a:t>
            </a:r>
            <a:r>
              <a:rPr lang="it-IT" sz="2400" dirty="0" err="1"/>
              <a:t>causation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2400" dirty="0"/>
              <a:t>				→ agent-</a:t>
            </a:r>
            <a:r>
              <a:rPr lang="it-IT" sz="2400" dirty="0" err="1"/>
              <a:t>environment</a:t>
            </a:r>
            <a:r>
              <a:rPr lang="it-IT" sz="2400" dirty="0"/>
              <a:t> </a:t>
            </a:r>
            <a:r>
              <a:rPr lang="it-IT" sz="2400" dirty="0" err="1"/>
              <a:t>relationship</a:t>
            </a:r>
            <a:r>
              <a:rPr lang="it-IT" sz="2400" dirty="0"/>
              <a:t> </a:t>
            </a:r>
            <a:r>
              <a:rPr lang="it-IT" sz="2400" dirty="0" err="1"/>
              <a:t>representation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Background – Causal Models</a:t>
            </a:r>
            <a:endParaRPr sz="6000"/>
          </a:p>
        </p:txBody>
      </p:sp>
      <p:sp>
        <p:nvSpPr>
          <p:cNvPr id="120" name="Google Shape;1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3393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46add7d39_0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Research Questions (RQ#)</a:t>
            </a:r>
            <a:endParaRPr sz="6000" b="1">
              <a:solidFill>
                <a:srgbClr val="2E75B5"/>
              </a:solidFill>
            </a:endParaRPr>
          </a:p>
        </p:txBody>
      </p:sp>
      <p:sp>
        <p:nvSpPr>
          <p:cNvPr id="129" name="Google Shape;129;g3146add7d39_0_7"/>
          <p:cNvSpPr txBox="1">
            <a:spLocks noGrp="1"/>
          </p:cNvSpPr>
          <p:nvPr>
            <p:ph type="body" idx="1"/>
          </p:nvPr>
        </p:nvSpPr>
        <p:spPr>
          <a:xfrm>
            <a:off x="838200" y="1500201"/>
            <a:ext cx="10515600" cy="46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r>
              <a:rPr lang="it-IT" dirty="0"/>
              <a:t>Can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reasoning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learning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vanilla</a:t>
            </a:r>
            <a:r>
              <a:rPr lang="it-IT" dirty="0"/>
              <a:t> RL </a:t>
            </a:r>
            <a:r>
              <a:rPr lang="it-IT" dirty="0" err="1"/>
              <a:t>algorithms</a:t>
            </a:r>
            <a:r>
              <a:rPr lang="it-IT" dirty="0"/>
              <a:t>?</a:t>
            </a:r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endParaRPr lang="it-IT" dirty="0"/>
          </a:p>
          <a:p>
            <a:pPr marL="565150" indent="-514350">
              <a:buSzPts val="2800"/>
              <a:buFont typeface="+mj-lt"/>
              <a:buAutoNum type="arabicPeriod"/>
            </a:pPr>
            <a:r>
              <a:rPr lang="en-US" dirty="0"/>
              <a:t>Is the answer to #1 positive regardless of the exploration strategies?</a:t>
            </a:r>
          </a:p>
          <a:p>
            <a:pPr marL="565150" indent="-514350">
              <a:buSzPts val="2800"/>
              <a:buFont typeface="+mj-lt"/>
              <a:buAutoNum type="arabicPeriod"/>
            </a:pPr>
            <a:endParaRPr lang="en-US"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Is there any performance difference between the offline and online modes?</a:t>
            </a: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dirty="0"/>
              <a:t>offline = prior to RL</a:t>
            </a: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 dirty="0"/>
              <a:t>online = in parallel with RL</a:t>
            </a:r>
          </a:p>
          <a:p>
            <a:pPr marL="5715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565150" indent="-514350">
              <a:buSzPts val="2800"/>
              <a:buFont typeface="+mj-lt"/>
              <a:buAutoNum type="arabicPeriod"/>
            </a:pPr>
            <a:r>
              <a:rPr lang="en-US" dirty="0"/>
              <a:t>Can CDRL improve RL </a:t>
            </a:r>
            <a:r>
              <a:rPr lang="en-US" dirty="0" err="1"/>
              <a:t>generalisation</a:t>
            </a:r>
            <a:r>
              <a:rPr lang="en-US" dirty="0"/>
              <a:t> to unseen environments?</a:t>
            </a:r>
            <a:endParaRPr lang="en-US" sz="3600" dirty="0"/>
          </a:p>
          <a:p>
            <a:pPr marL="5651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+mj-lt"/>
              <a:buAutoNum type="arabicPeriod"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g3146add7d39_0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  <p:sp>
        <p:nvSpPr>
          <p:cNvPr id="131" name="Google Shape;131;g3146add7d39_0_7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257032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3be80bee9_0_3"/>
          <p:cNvSpPr txBox="1">
            <a:spLocks noGrp="1"/>
          </p:cNvSpPr>
          <p:nvPr>
            <p:ph type="title"/>
          </p:nvPr>
        </p:nvSpPr>
        <p:spPr>
          <a:xfrm>
            <a:off x="838200" y="384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Causality-Driven RL Framework</a:t>
            </a:r>
            <a:endParaRPr sz="6000"/>
          </a:p>
        </p:txBody>
      </p:sp>
      <p:sp>
        <p:nvSpPr>
          <p:cNvPr id="137" name="Google Shape;137;g313be80bee9_0_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 i="1"/>
              <a:t>How</a:t>
            </a:r>
            <a:r>
              <a:rPr lang="it-IT"/>
              <a:t>: Understand (</a:t>
            </a:r>
            <a:r>
              <a:rPr lang="it-IT" b="1"/>
              <a:t>predict</a:t>
            </a:r>
            <a:r>
              <a:rPr lang="it-IT"/>
              <a:t>) how actions (cause) may change the state of the environment (effect), and, in turn, how to </a:t>
            </a:r>
            <a:r>
              <a:rPr lang="it-IT" b="1"/>
              <a:t>plan</a:t>
            </a:r>
            <a:r>
              <a:rPr lang="it-IT"/>
              <a:t> actions to achieve a desired state.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/>
              <a:t>Causality as action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space filter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/>
              <a:t>Pluggabile into any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(deep) RL algorithm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8" name="Google Shape;138;g313be80bee9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6</a:t>
            </a:fld>
            <a:endParaRPr/>
          </a:p>
        </p:txBody>
      </p:sp>
      <p:sp>
        <p:nvSpPr>
          <p:cNvPr id="139" name="Google Shape;139;g313be80bee9_0_3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27532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  <p:pic>
        <p:nvPicPr>
          <p:cNvPr id="140" name="Google Shape;140;g313be80bee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750" y="3011872"/>
            <a:ext cx="7021225" cy="29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3be80bee9_0_25"/>
          <p:cNvSpPr txBox="1">
            <a:spLocks noGrp="1"/>
          </p:cNvSpPr>
          <p:nvPr>
            <p:ph type="title"/>
          </p:nvPr>
        </p:nvSpPr>
        <p:spPr>
          <a:xfrm>
            <a:off x="838200" y="384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609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AutoNum type="arabicParenR"/>
            </a:pPr>
            <a:r>
              <a:rPr lang="it-IT" sz="6000" b="1" dirty="0">
                <a:solidFill>
                  <a:srgbClr val="2E75B5"/>
                </a:solidFill>
              </a:rPr>
              <a:t> </a:t>
            </a:r>
            <a:r>
              <a:rPr lang="it-IT" sz="6000" b="1" dirty="0" err="1">
                <a:solidFill>
                  <a:srgbClr val="2E75B5"/>
                </a:solidFill>
              </a:rPr>
              <a:t>Causal</a:t>
            </a:r>
            <a:r>
              <a:rPr lang="it-IT" sz="6000" b="1" dirty="0">
                <a:solidFill>
                  <a:srgbClr val="2E75B5"/>
                </a:solidFill>
              </a:rPr>
              <a:t> Discovery</a:t>
            </a:r>
            <a:endParaRPr sz="6000" dirty="0"/>
          </a:p>
        </p:txBody>
      </p:sp>
      <p:sp>
        <p:nvSpPr>
          <p:cNvPr id="146" name="Google Shape;146;g313be80bee9_0_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7</a:t>
            </a:fld>
            <a:endParaRPr/>
          </a:p>
        </p:txBody>
      </p:sp>
      <p:sp>
        <p:nvSpPr>
          <p:cNvPr id="147" name="Google Shape;147;g313be80bee9_0_25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27396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  <p:pic>
        <p:nvPicPr>
          <p:cNvPr id="148" name="Google Shape;148;g313be80bee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13" y="3041000"/>
            <a:ext cx="5601324" cy="29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13be80bee9_0_25"/>
          <p:cNvSpPr txBox="1"/>
          <p:nvPr/>
        </p:nvSpPr>
        <p:spPr>
          <a:xfrm>
            <a:off x="6364250" y="1531600"/>
            <a:ext cx="54849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Core-Environment Dynamics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it-IT" sz="280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RL</a:t>
            </a: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can be considered as the set of features that directly influence the target feature (e.g., the </a:t>
            </a:r>
            <a:r>
              <a:rPr lang="it-IT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it-IT" sz="2800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causal reasoning</a:t>
            </a: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once the target feature is specified (analogous to RL), the concept is close to the </a:t>
            </a:r>
            <a:r>
              <a:rPr lang="it-IT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Markov Blanket</a:t>
            </a: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313be80bee9_0_25"/>
          <p:cNvSpPr txBox="1"/>
          <p:nvPr/>
        </p:nvSpPr>
        <p:spPr>
          <a:xfrm>
            <a:off x="618825" y="1531600"/>
            <a:ext cx="52707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Causal Discovery</a:t>
            </a: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causal graph based on state-action-reward trajectories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g313be80bee9_0_25"/>
          <p:cNvCxnSpPr/>
          <p:nvPr/>
        </p:nvCxnSpPr>
        <p:spPr>
          <a:xfrm>
            <a:off x="6063275" y="1531600"/>
            <a:ext cx="10500" cy="467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g313be80bee9_0_25"/>
          <p:cNvSpPr/>
          <p:nvPr/>
        </p:nvSpPr>
        <p:spPr>
          <a:xfrm>
            <a:off x="3046325" y="3963800"/>
            <a:ext cx="2411700" cy="1405200"/>
          </a:xfrm>
          <a:prstGeom prst="rect">
            <a:avLst/>
          </a:prstGeom>
          <a:solidFill>
            <a:srgbClr val="000000">
              <a:alpha val="0"/>
            </a:srgbClr>
          </a:solidFill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3be80bee9_0_32"/>
          <p:cNvSpPr txBox="1">
            <a:spLocks noGrp="1"/>
          </p:cNvSpPr>
          <p:nvPr>
            <p:ph type="title"/>
          </p:nvPr>
        </p:nvSpPr>
        <p:spPr>
          <a:xfrm>
            <a:off x="838200" y="384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2) Causal inference</a:t>
            </a:r>
            <a:endParaRPr sz="6000"/>
          </a:p>
        </p:txBody>
      </p:sp>
      <p:sp>
        <p:nvSpPr>
          <p:cNvPr id="158" name="Google Shape;158;g313be80bee9_0_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At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decision</a:t>
            </a:r>
            <a:r>
              <a:rPr lang="it-IT" dirty="0"/>
              <a:t> point,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causal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:</a:t>
            </a:r>
            <a:endParaRPr dirty="0"/>
          </a:p>
          <a:p>
            <a:pPr lvl="1">
              <a:spcBef>
                <a:spcPts val="0"/>
              </a:spcBef>
              <a:buAutoNum type="arabicPeriod"/>
            </a:pPr>
            <a:r>
              <a:rPr lang="it-IT" sz="2600" dirty="0" err="1"/>
              <a:t>Condition</a:t>
            </a:r>
            <a:r>
              <a:rPr lang="it-IT" sz="2600" dirty="0"/>
              <a:t> the </a:t>
            </a:r>
            <a:r>
              <a:rPr lang="it-IT" sz="2600" dirty="0" err="1"/>
              <a:t>observation</a:t>
            </a:r>
            <a:r>
              <a:rPr lang="it-IT" sz="2600" dirty="0"/>
              <a:t> </a:t>
            </a:r>
            <a:r>
              <a:rPr lang="it-IT" sz="2600" dirty="0" err="1"/>
              <a:t>space</a:t>
            </a:r>
            <a:r>
              <a:rPr lang="it-IT" sz="2600" dirty="0"/>
              <a:t> </a:t>
            </a:r>
            <a:r>
              <a:rPr lang="it-IT" sz="2600" dirty="0" err="1"/>
              <a:t>variable</a:t>
            </a:r>
            <a:r>
              <a:rPr lang="it-IT" sz="2600" dirty="0"/>
              <a:t> </a:t>
            </a:r>
            <a:endParaRPr sz="2600" dirty="0"/>
          </a:p>
          <a:p>
            <a:pPr lvl="1">
              <a:spcBef>
                <a:spcPts val="0"/>
              </a:spcBef>
              <a:buAutoNum type="arabicPeriod"/>
            </a:pPr>
            <a:r>
              <a:rPr lang="it-IT" sz="2600" dirty="0" err="1"/>
              <a:t>Intervene</a:t>
            </a:r>
            <a:r>
              <a:rPr lang="it-IT" sz="2600" dirty="0"/>
              <a:t> on action </a:t>
            </a:r>
            <a:r>
              <a:rPr lang="it-IT" sz="2600" dirty="0" err="1"/>
              <a:t>variable</a:t>
            </a:r>
            <a:r>
              <a:rPr lang="it-IT" sz="2600" dirty="0"/>
              <a:t> to </a:t>
            </a:r>
            <a:r>
              <a:rPr lang="it-IT" sz="2600" dirty="0" err="1"/>
              <a:t>evaluate</a:t>
            </a:r>
            <a:r>
              <a:rPr lang="it-IT" sz="2600" dirty="0"/>
              <a:t> </a:t>
            </a:r>
            <a:r>
              <a:rPr lang="it-IT" sz="2600" dirty="0" err="1"/>
              <a:t>which</a:t>
            </a:r>
            <a:r>
              <a:rPr lang="it-IT" sz="2600" dirty="0"/>
              <a:t> actions are </a:t>
            </a:r>
            <a:r>
              <a:rPr lang="it-IT" sz="2600" dirty="0" err="1"/>
              <a:t>catastrophic</a:t>
            </a:r>
            <a:r>
              <a:rPr lang="it-IT" sz="2600" dirty="0"/>
              <a:t> and </a:t>
            </a:r>
            <a:r>
              <a:rPr lang="it-IT" sz="2600" dirty="0" err="1"/>
              <a:t>which</a:t>
            </a:r>
            <a:r>
              <a:rPr lang="it-IT" sz="2600" dirty="0"/>
              <a:t> are </a:t>
            </a:r>
            <a:r>
              <a:rPr lang="it-IT" sz="2600" dirty="0" err="1"/>
              <a:t>preferable</a:t>
            </a:r>
            <a:endParaRPr sz="2600" dirty="0"/>
          </a:p>
          <a:p>
            <a:pPr lvl="1">
              <a:spcBef>
                <a:spcPts val="0"/>
              </a:spcBef>
              <a:buAutoNum type="arabicPeriod"/>
            </a:pPr>
            <a:r>
              <a:rPr lang="it-IT" sz="2600" dirty="0" err="1"/>
              <a:t>Constrain</a:t>
            </a:r>
            <a:r>
              <a:rPr lang="it-IT" sz="2600" dirty="0"/>
              <a:t> the action </a:t>
            </a:r>
            <a:r>
              <a:rPr lang="it-IT" sz="2600" dirty="0" err="1"/>
              <a:t>space</a:t>
            </a:r>
            <a:endParaRPr sz="2600" dirty="0"/>
          </a:p>
          <a:p>
            <a:pPr lvl="1">
              <a:spcBef>
                <a:spcPts val="0"/>
              </a:spcBef>
              <a:buAutoNum type="arabicPeriod"/>
            </a:pPr>
            <a:r>
              <a:rPr lang="it-IT" sz="2600" dirty="0"/>
              <a:t>Return </a:t>
            </a:r>
            <a:r>
              <a:rPr lang="it-IT" sz="2600" dirty="0" err="1"/>
              <a:t>constrained</a:t>
            </a:r>
            <a:r>
              <a:rPr lang="it-IT" sz="2600" dirty="0"/>
              <a:t> actions </a:t>
            </a:r>
            <a:r>
              <a:rPr lang="it-IT" sz="2600" dirty="0" err="1"/>
              <a:t>space</a:t>
            </a: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RL Stages: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 i="1" u="sng" dirty="0"/>
              <a:t>Exploration</a:t>
            </a:r>
            <a:r>
              <a:rPr lang="it-IT" i="1" dirty="0"/>
              <a:t>: </a:t>
            </a:r>
            <a:r>
              <a:rPr lang="it-IT" dirty="0"/>
              <a:t>take random action from the </a:t>
            </a:r>
            <a:r>
              <a:rPr lang="it-IT" dirty="0" err="1"/>
              <a:t>pruned</a:t>
            </a:r>
            <a:r>
              <a:rPr lang="it-IT" dirty="0"/>
              <a:t> </a:t>
            </a:r>
            <a:r>
              <a:rPr lang="it-IT" dirty="0" err="1"/>
              <a:t>exploration</a:t>
            </a:r>
            <a:r>
              <a:rPr lang="it-IT" dirty="0"/>
              <a:t> </a:t>
            </a:r>
            <a:r>
              <a:rPr lang="it-IT" dirty="0" err="1"/>
              <a:t>space</a:t>
            </a:r>
            <a:endParaRPr i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 i="1" u="sng" dirty="0"/>
              <a:t>Exploitation</a:t>
            </a:r>
            <a:r>
              <a:rPr lang="it-IT" i="1" dirty="0"/>
              <a:t>:</a:t>
            </a:r>
            <a:r>
              <a:rPr lang="it-IT" dirty="0"/>
              <a:t> take </a:t>
            </a:r>
            <a:r>
              <a:rPr lang="it-IT" dirty="0" err="1"/>
              <a:t>greedy</a:t>
            </a:r>
            <a:r>
              <a:rPr lang="it-IT" dirty="0"/>
              <a:t> action from the </a:t>
            </a:r>
            <a:r>
              <a:rPr lang="it-IT" dirty="0" err="1"/>
              <a:t>pruned</a:t>
            </a:r>
            <a:r>
              <a:rPr lang="it-IT" dirty="0"/>
              <a:t> </a:t>
            </a:r>
            <a:r>
              <a:rPr lang="it-IT" dirty="0" err="1"/>
              <a:t>exploration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</a:t>
            </a:r>
            <a:endParaRPr dirty="0"/>
          </a:p>
        </p:txBody>
      </p:sp>
      <p:sp>
        <p:nvSpPr>
          <p:cNvPr id="159" name="Google Shape;159;g313be80bee9_0_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8</a:t>
            </a:fld>
            <a:endParaRPr/>
          </a:p>
        </p:txBody>
      </p:sp>
      <p:sp>
        <p:nvSpPr>
          <p:cNvPr id="160" name="Google Shape;160;g313be80bee9_0_32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41248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3bde33ef0_0_31"/>
          <p:cNvSpPr txBox="1">
            <a:spLocks noGrp="1"/>
          </p:cNvSpPr>
          <p:nvPr>
            <p:ph type="title"/>
          </p:nvPr>
        </p:nvSpPr>
        <p:spPr>
          <a:xfrm>
            <a:off x="838200" y="384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ct val="100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Clarification: </a:t>
            </a:r>
            <a:endParaRPr sz="6000" b="1">
              <a:solidFill>
                <a:srgbClr val="2E75B5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ct val="100000"/>
              <a:buFont typeface="Calibri"/>
              <a:buNone/>
            </a:pPr>
            <a:r>
              <a:rPr lang="it-IT" sz="6000" b="1">
                <a:solidFill>
                  <a:srgbClr val="2E75B5"/>
                </a:solidFill>
              </a:rPr>
              <a:t>Offline vs. Online Causal Discovery</a:t>
            </a:r>
            <a:endParaRPr sz="6000"/>
          </a:p>
        </p:txBody>
      </p:sp>
      <p:sp>
        <p:nvSpPr>
          <p:cNvPr id="166" name="Google Shape;166;g313bde33ef0_0_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 i="1" dirty="0"/>
              <a:t>Offline</a:t>
            </a:r>
            <a:r>
              <a:rPr lang="it-IT" dirty="0"/>
              <a:t>: </a:t>
            </a:r>
            <a:r>
              <a:rPr lang="it-IT" dirty="0" err="1"/>
              <a:t>causal</a:t>
            </a:r>
            <a:r>
              <a:rPr lang="it-IT" dirty="0"/>
              <a:t> model </a:t>
            </a:r>
            <a:r>
              <a:rPr lang="it-IT" dirty="0" err="1"/>
              <a:t>reasoned</a:t>
            </a:r>
            <a:r>
              <a:rPr lang="it-IT" dirty="0"/>
              <a:t> from a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the </a:t>
            </a:r>
            <a:r>
              <a:rPr lang="it-IT" dirty="0" err="1"/>
              <a:t>environment</a:t>
            </a:r>
            <a:r>
              <a:rPr lang="it-IT" dirty="0"/>
              <a:t>: </a:t>
            </a:r>
            <a:r>
              <a:rPr lang="it-IT" dirty="0" err="1"/>
              <a:t>Grid</a:t>
            </a:r>
            <a:r>
              <a:rPr lang="it-IT" dirty="0"/>
              <a:t> 4x4, 1 agent, 1 </a:t>
            </a:r>
            <a:r>
              <a:rPr lang="it-IT" dirty="0" err="1"/>
              <a:t>enemy</a:t>
            </a:r>
            <a:r>
              <a:rPr lang="it-IT" dirty="0"/>
              <a:t>, 1 goal. No updates.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it-IT" i="1" dirty="0"/>
              <a:t>Online:</a:t>
            </a:r>
            <a:r>
              <a:rPr lang="it-IT" dirty="0"/>
              <a:t> </a:t>
            </a:r>
            <a:r>
              <a:rPr lang="it-IT" dirty="0" err="1"/>
              <a:t>causal</a:t>
            </a:r>
            <a:r>
              <a:rPr lang="it-IT" dirty="0"/>
              <a:t> model starts from </a:t>
            </a:r>
            <a:r>
              <a:rPr lang="it-IT" dirty="0" err="1"/>
              <a:t>empty</a:t>
            </a:r>
            <a:r>
              <a:rPr lang="it-IT" dirty="0"/>
              <a:t> knowledge, 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learnt</a:t>
            </a:r>
            <a:r>
              <a:rPr lang="it-IT" dirty="0"/>
              <a:t> and </a:t>
            </a:r>
            <a:r>
              <a:rPr lang="it-IT" dirty="0" err="1"/>
              <a:t>updated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 with the RL </a:t>
            </a:r>
            <a:r>
              <a:rPr lang="it-IT" dirty="0" err="1"/>
              <a:t>algorithms</a:t>
            </a:r>
            <a:r>
              <a:rPr lang="it-IT" dirty="0"/>
              <a:t>. </a:t>
            </a:r>
            <a:r>
              <a:rPr lang="it-IT" dirty="0" err="1"/>
              <a:t>Technicality</a:t>
            </a:r>
            <a:r>
              <a:rPr lang="it-IT" dirty="0"/>
              <a:t>: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it-IT" i="1" dirty="0" err="1"/>
              <a:t>causal</a:t>
            </a:r>
            <a:r>
              <a:rPr lang="it-IT" i="1" dirty="0"/>
              <a:t> </a:t>
            </a:r>
            <a:r>
              <a:rPr lang="it-IT" i="1" dirty="0" err="1"/>
              <a:t>convergence</a:t>
            </a:r>
            <a:r>
              <a:rPr lang="it-IT" i="1" dirty="0"/>
              <a:t> → 3 times the </a:t>
            </a:r>
            <a:r>
              <a:rPr lang="it-IT" i="1" dirty="0" err="1"/>
              <a:t>same</a:t>
            </a:r>
            <a:r>
              <a:rPr lang="it-IT" i="1" dirty="0"/>
              <a:t> DAG</a:t>
            </a:r>
            <a:endParaRPr i="1" dirty="0"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it-IT" i="1" dirty="0" err="1"/>
              <a:t>causal</a:t>
            </a:r>
            <a:r>
              <a:rPr lang="it-IT" i="1" dirty="0"/>
              <a:t> update batch </a:t>
            </a:r>
            <a:r>
              <a:rPr lang="it-IT" dirty="0"/>
              <a:t>→ sensitive </a:t>
            </a:r>
            <a:r>
              <a:rPr lang="it-IT" dirty="0" err="1"/>
              <a:t>analysis</a:t>
            </a:r>
            <a:r>
              <a:rPr lang="it-IT" dirty="0"/>
              <a:t>: 250 </a:t>
            </a:r>
            <a:r>
              <a:rPr lang="it-IT" dirty="0" err="1"/>
              <a:t>episodes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67" name="Google Shape;167;g313bde33ef0_0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9</a:t>
            </a:fld>
            <a:endParaRPr/>
          </a:p>
        </p:txBody>
      </p:sp>
      <p:sp>
        <p:nvSpPr>
          <p:cNvPr id="168" name="Google Shape;168;g313bde33ef0_0_31"/>
          <p:cNvSpPr txBox="1">
            <a:spLocks noGrp="1"/>
          </p:cNvSpPr>
          <p:nvPr>
            <p:ph type="ftr" idx="11"/>
          </p:nvPr>
        </p:nvSpPr>
        <p:spPr>
          <a:xfrm>
            <a:off x="0" y="6356350"/>
            <a:ext cx="8302752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PRIMA 2024 - The 25th International Conference on </a:t>
            </a:r>
            <a:r>
              <a:rPr lang="it-IT" dirty="0" err="1"/>
              <a:t>Principles</a:t>
            </a:r>
            <a:r>
              <a:rPr lang="it-IT" dirty="0"/>
              <a:t> and Practice of Multi-Agent Systems - Kyoto | November 21, 2024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1388</Words>
  <Application>Microsoft Office PowerPoint</Application>
  <PresentationFormat>Widescreen</PresentationFormat>
  <Paragraphs>221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Calibri</vt:lpstr>
      <vt:lpstr>Arial</vt:lpstr>
      <vt:lpstr>Bodoni MT</vt:lpstr>
      <vt:lpstr>Wingdings</vt:lpstr>
      <vt:lpstr>Tema di Office</vt:lpstr>
      <vt:lpstr>Improving Reinforcement Learning-based Autonomous Agents with Causal Models</vt:lpstr>
      <vt:lpstr>Motivations &amp; Goals</vt:lpstr>
      <vt:lpstr>Background – Reinforcement Learning (RL)</vt:lpstr>
      <vt:lpstr>Background – Causal Models</vt:lpstr>
      <vt:lpstr>Research Questions (RQ#)</vt:lpstr>
      <vt:lpstr>Causality-Driven RL Framework</vt:lpstr>
      <vt:lpstr> Causal Discovery</vt:lpstr>
      <vt:lpstr>2) Causal inference</vt:lpstr>
      <vt:lpstr>Clarification:  Offline vs. Online Causal Discovery</vt:lpstr>
      <vt:lpstr>Case Study - Environment</vt:lpstr>
      <vt:lpstr>Case Study: Causal Inference</vt:lpstr>
      <vt:lpstr>Case of Study: Evaluation</vt:lpstr>
      <vt:lpstr>Evaluation Setup - Technicality</vt:lpstr>
      <vt:lpstr>Case Study - Experiments</vt:lpstr>
      <vt:lpstr>RQ1) CDRL vs. Vanilla RL</vt:lpstr>
      <vt:lpstr>RQ2) CDRL vs. Exploration Strategies RQ3) Online vs. Offline Causal Discovery</vt:lpstr>
      <vt:lpstr>RQ4) Generalisation</vt:lpstr>
      <vt:lpstr>Conclusions</vt:lpstr>
      <vt:lpstr>Limitations and  Future Developments</vt:lpstr>
      <vt:lpstr>Thanks for the attention  Corresponding author: Giovanni Briglia - giovanni.briglia@unimore.it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GIOVANNI BRIGLIA</dc:creator>
  <cp:lastModifiedBy>Giovanni Briglia</cp:lastModifiedBy>
  <cp:revision>1</cp:revision>
  <cp:lastPrinted>2024-11-16T09:23:26Z</cp:lastPrinted>
  <dcterms:created xsi:type="dcterms:W3CDTF">2021-09-27T13:42:40Z</dcterms:created>
  <dcterms:modified xsi:type="dcterms:W3CDTF">2024-11-16T09:23:44Z</dcterms:modified>
</cp:coreProperties>
</file>